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Josefin Slab"/>
      <p:regular r:id="rId41"/>
      <p:bold r:id="rId42"/>
      <p:italic r:id="rId43"/>
      <p:boldItalic r:id="rId44"/>
    </p:embeddedFont>
    <p:embeddedFont>
      <p:font typeface="Ubuntu Light"/>
      <p:regular r:id="rId45"/>
      <p:bold r:id="rId46"/>
      <p:italic r:id="rId47"/>
      <p:boldItalic r:id="rId48"/>
    </p:embeddedFont>
    <p:embeddedFont>
      <p:font typeface="Montserrat Light"/>
      <p:regular r:id="rId49"/>
      <p:bold r:id="rId50"/>
      <p:italic r:id="rId51"/>
      <p:boldItalic r:id="rId52"/>
    </p:embeddedFont>
    <p:embeddedFont>
      <p:font typeface="Proxima Nova Extrabold"/>
      <p:bold r:id="rId53"/>
    </p:embeddedFont>
    <p:embeddedFont>
      <p:font typeface="Spectral Light"/>
      <p:regular r:id="rId54"/>
      <p:bold r:id="rId55"/>
      <p:italic r:id="rId56"/>
      <p:boldItalic r:id="rId57"/>
    </p:embeddedFont>
    <p:embeddedFont>
      <p:font typeface="Quicksand Light"/>
      <p:regular r:id="rId58"/>
      <p:bold r:id="rId59"/>
    </p:embeddedFont>
    <p:embeddedFont>
      <p:font typeface="Montserrat SemiBold"/>
      <p:regular r:id="rId60"/>
      <p:bold r:id="rId61"/>
      <p:italic r:id="rId62"/>
      <p:boldItalic r:id="rId63"/>
    </p:embeddedFont>
    <p:embeddedFont>
      <p:font typeface="Josefin Slab SemiBold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Do Hyeon"/>
      <p:regular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Arvo"/>
      <p:regular r:id="rId77"/>
      <p:bold r:id="rId78"/>
      <p:italic r:id="rId79"/>
      <p:boldItalic r:id="rId80"/>
    </p:embeddedFont>
    <p:embeddedFont>
      <p:font typeface="Spectral"/>
      <p:regular r:id="rId81"/>
      <p:bold r:id="rId82"/>
      <p:italic r:id="rId83"/>
      <p:boldItalic r:id="rId84"/>
    </p:embeddedFont>
    <p:embeddedFont>
      <p:font typeface="Montserrat ExtraBold"/>
      <p:bold r:id="rId85"/>
      <p:boldItalic r:id="rId86"/>
    </p:embeddedFont>
    <p:embeddedFont>
      <p:font typeface="Nanum Gothic"/>
      <p:regular r:id="rId87"/>
      <p:bold r:id="rId88"/>
    </p:embeddedFont>
    <p:embeddedFont>
      <p:font typeface="NanumGothic ExtraBold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044581-0698-4DB0-8FB8-7E884FA09313}">
  <a:tblStyle styleId="{E1044581-0698-4DB0-8FB8-7E884FA093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pectral-boldItalic.fntdata"/><Relationship Id="rId83" Type="http://schemas.openxmlformats.org/officeDocument/2006/relationships/font" Target="fonts/Spectral-italic.fntdata"/><Relationship Id="rId42" Type="http://schemas.openxmlformats.org/officeDocument/2006/relationships/font" Target="fonts/JosefinSlab-bold.fntdata"/><Relationship Id="rId86" Type="http://schemas.openxmlformats.org/officeDocument/2006/relationships/font" Target="fonts/MontserratExtraBold-boldItalic.fntdata"/><Relationship Id="rId41" Type="http://schemas.openxmlformats.org/officeDocument/2006/relationships/font" Target="fonts/JosefinSlab-regular.fntdata"/><Relationship Id="rId85" Type="http://schemas.openxmlformats.org/officeDocument/2006/relationships/font" Target="fonts/MontserratExtraBold-bold.fntdata"/><Relationship Id="rId44" Type="http://schemas.openxmlformats.org/officeDocument/2006/relationships/font" Target="fonts/JosefinSlab-boldItalic.fntdata"/><Relationship Id="rId88" Type="http://schemas.openxmlformats.org/officeDocument/2006/relationships/font" Target="fonts/NanumGothic-bold.fntdata"/><Relationship Id="rId43" Type="http://schemas.openxmlformats.org/officeDocument/2006/relationships/font" Target="fonts/JosefinSlab-italic.fntdata"/><Relationship Id="rId87" Type="http://schemas.openxmlformats.org/officeDocument/2006/relationships/font" Target="fonts/NanumGothic-regular.fntdata"/><Relationship Id="rId46" Type="http://schemas.openxmlformats.org/officeDocument/2006/relationships/font" Target="fonts/UbuntuLight-bold.fntdata"/><Relationship Id="rId45" Type="http://schemas.openxmlformats.org/officeDocument/2006/relationships/font" Target="fonts/UbuntuLight-regular.fntdata"/><Relationship Id="rId89" Type="http://schemas.openxmlformats.org/officeDocument/2006/relationships/font" Target="fonts/NanumGothicExtraBold-bold.fntdata"/><Relationship Id="rId80" Type="http://schemas.openxmlformats.org/officeDocument/2006/relationships/font" Target="fonts/Arvo-boldItalic.fntdata"/><Relationship Id="rId82" Type="http://schemas.openxmlformats.org/officeDocument/2006/relationships/font" Target="fonts/Spectral-bold.fntdata"/><Relationship Id="rId81" Type="http://schemas.openxmlformats.org/officeDocument/2006/relationships/font" Target="fonts/Spectra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Light-boldItalic.fntdata"/><Relationship Id="rId47" Type="http://schemas.openxmlformats.org/officeDocument/2006/relationships/font" Target="fonts/UbuntuLight-italic.fntdata"/><Relationship Id="rId49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regular.fntdata"/><Relationship Id="rId72" Type="http://schemas.openxmlformats.org/officeDocument/2006/relationships/font" Target="fonts/DoHyeon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-bold.fntdata"/><Relationship Id="rId33" Type="http://schemas.openxmlformats.org/officeDocument/2006/relationships/slide" Target="slides/slide28.xml"/><Relationship Id="rId77" Type="http://schemas.openxmlformats.org/officeDocument/2006/relationships/font" Target="fonts/Arvo-regular.fntdata"/><Relationship Id="rId32" Type="http://schemas.openxmlformats.org/officeDocument/2006/relationships/slide" Target="slides/slide27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30.xml"/><Relationship Id="rId79" Type="http://schemas.openxmlformats.org/officeDocument/2006/relationships/font" Target="fonts/Arvo-italic.fntdata"/><Relationship Id="rId34" Type="http://schemas.openxmlformats.org/officeDocument/2006/relationships/slide" Target="slides/slide29.xml"/><Relationship Id="rId78" Type="http://schemas.openxmlformats.org/officeDocument/2006/relationships/font" Target="fonts/Arvo-bold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SemiBold-italic.fntdata"/><Relationship Id="rId61" Type="http://schemas.openxmlformats.org/officeDocument/2006/relationships/font" Target="fonts/MontserratSemiBold-bold.fntdata"/><Relationship Id="rId20" Type="http://schemas.openxmlformats.org/officeDocument/2006/relationships/slide" Target="slides/slide15.xml"/><Relationship Id="rId64" Type="http://schemas.openxmlformats.org/officeDocument/2006/relationships/font" Target="fonts/JosefinSlabSemiBold-regular.fntdata"/><Relationship Id="rId63" Type="http://schemas.openxmlformats.org/officeDocument/2006/relationships/font" Target="fonts/MontserratSemiBold-boldItalic.fntdata"/><Relationship Id="rId22" Type="http://schemas.openxmlformats.org/officeDocument/2006/relationships/slide" Target="slides/slide17.xml"/><Relationship Id="rId66" Type="http://schemas.openxmlformats.org/officeDocument/2006/relationships/font" Target="fonts/JosefinSlabSemiBold-italic.fntdata"/><Relationship Id="rId21" Type="http://schemas.openxmlformats.org/officeDocument/2006/relationships/slide" Target="slides/slide16.xml"/><Relationship Id="rId65" Type="http://schemas.openxmlformats.org/officeDocument/2006/relationships/font" Target="fonts/JosefinSlabSemiBold-bold.fntdata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JosefinSlabSemiBold-boldItalic.fntdata"/><Relationship Id="rId60" Type="http://schemas.openxmlformats.org/officeDocument/2006/relationships/font" Target="fonts/Montserrat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italic.fntdata"/><Relationship Id="rId50" Type="http://schemas.openxmlformats.org/officeDocument/2006/relationships/font" Target="fonts/MontserratLight-bold.fntdata"/><Relationship Id="rId53" Type="http://schemas.openxmlformats.org/officeDocument/2006/relationships/font" Target="fonts/ProximaNovaExtrabold-bold.fntdata"/><Relationship Id="rId52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SpectralLight-bold.fntdata"/><Relationship Id="rId10" Type="http://schemas.openxmlformats.org/officeDocument/2006/relationships/slide" Target="slides/slide5.xml"/><Relationship Id="rId54" Type="http://schemas.openxmlformats.org/officeDocument/2006/relationships/font" Target="fonts/SpectralLight-regular.fntdata"/><Relationship Id="rId13" Type="http://schemas.openxmlformats.org/officeDocument/2006/relationships/slide" Target="slides/slide8.xml"/><Relationship Id="rId57" Type="http://schemas.openxmlformats.org/officeDocument/2006/relationships/font" Target="fonts/Spectral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SpectralLight-italic.fntdata"/><Relationship Id="rId15" Type="http://schemas.openxmlformats.org/officeDocument/2006/relationships/slide" Target="slides/slide10.xml"/><Relationship Id="rId59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58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안녕하세요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boundingboxer조의 발표를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 조의 주제는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딥러닝 기반 반도체 불량 검출 AI시스템입니다.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382d2d6c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382d2d6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다음과 같은 프로세스를 거쳐 데이터 전처리를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 단계에서는 원본 데이터 분석과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다양한 레이블링 방식을 통한 성능 테스트후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각 dataset을 비교해 보고 labeling 방식에 따른 성능의 변화에 대한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인사이트를 얻어 가장 향상된 성능을 보여주는 dataset을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얻는 것이 목적입니다.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fd64e924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fd64e924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첫번째로 원본 데이터셋을 살펴보겠습니다.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원본 데이터는 Trainset, Validset, Testset,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data.yaml파일로 구성이 되어있고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총 280개의 회로 이미지 데이터와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그에 따른 각각의 레이블로 이루어져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회로는 2가지 패턴으로 이루어져있고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각 회로 이미지의 label은 숫자로 표현된 결함의 종류와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각 결함의 바운딩 박스 위치의 x, y좌표 및 너비와 높이를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표시합니다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data.yaml 파일을통해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4종류의 결함 class가 있다는 것을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 데이터셋을 yolov5로 성능 테스트 했을때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mAP 0.474 저조한 성능을 보여줬으며 검출을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하지 못하는 class도 있다는것을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원인을 확인하기 위해 이미지 데이터 전처리 도구인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roboflow를 통해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어떤 식으로 레이블 처리가 되어있는지 확인했고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다른 레이블 처리 방식의 필요성을 인식했습니다.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fd64e924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fd64e924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먼저 도메인 분석 결과, 기존 4개의 결함 외에도 다양한 결함이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존재한다는 것을 바탕으로 전체 이미지를 확인하여 다음과 같은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15개의 class로 변경하였습니다.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fd64e924b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0fd64e924b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그에 따른 성능 테스트를 해본 결과 mAP는 0.75로 대폭 상승하였으나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저희의 최소 기준점인 0.90에 못 미치는 수준이었습니다.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dot과 bdot의 경우는 데이터의 대부분을 차지하지만 0.55이며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curve와 scratch의 경우는 0.1 정도의 수치를 보여 개선이 필요한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class라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또한, cloudy도 낮은 AP를 보였지만 데이터 수가 적고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형태가 명확하지 않아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일부는 dot으로 변경하고 나머지는 제거하였습니다.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앞서 언급한 4개의 class 외에는 0.9를 넘는 수치를 보여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 4개의 class를 기준으로 전처리를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2번째 데이터 셋으로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bdot은 객체의 외곽선을 따라 labeling 하는 polygon 처리를하고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curve와 scratch는 전체를 bounding box 처리하여 진행한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bdot의 경우 AP가 대폭 상승하였으나 curve와 scratch는 여전히 낮은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수치를 보였습니다. 이에 저희는 큰 객체에 대해 전체를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bounding box 처리하는 것이 문제라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0fd64e924b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0fd64e924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이에 저희는 curve와 scratch를 polygon 처리하고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bdot을 dot으로 통합하여 진행하였으나 만족할만한 향상을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보이지 않았습니다. 오히려 AP가 0.9이상이던 class 들의 지표가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대폭 하락된 것을 확인하였습니다. 이에 저희는 객체의 polygon 처리가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다른 class에 영향을 끼친다고 판단하여 YOLOv5에 대해 조사하였고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YOLOv5는 bounding box 외의 labeling 처리는 지원하지 않음을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dataset4에서 scratch와 curve를 여러 bounding box로 나누어 처리하였고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또한, 다양한 labeling 방식 후에도 curve와 scratch의 AP가 개선되지 않는 점을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데이터 수의 부족이라 판단하였습니다. 이미지 편집 tool인 GIMP를 이용해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40개의 curve와 scratch의 이미지를 합성하고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roboflow의 이미지 증식 기능을 사용하여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320개의 dataset을 1280개로 증식하여 test를 진행하였습니다.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 결과 기존의 문제였던 4개의 class 모두 0.6을 넘는 수치를 보였고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전체 mAP도 0.89로 대폭 상승하여 이를 최종dataset으로 결정하였습니다.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0fd64e924b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0fd64e924b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다음은 데이터 전처리 과정을 통해 도출한 insight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먼저, hcircle이나 circle같이 특징이 확실하고, 모양과 크기,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위치가 일정한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정형 데이터의 경우는 예측 정확도가 높은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비정형 데이터의 경우는 객체 크기만큼의 bounding box 처리 보다는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배경 데이터를 포함한 labeling이 객체 별 더 많은 데이터를 제공하여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성능이 향상됨을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성능 하락의 주원인으로는 polygon 처리가 다른 객체의 탐지에 끼치는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영향을 생각하였습니다.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YOLOv5의 아키텍처는 bounding box 예측에 최적화 돼있고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polygon과 같이 다각형 레이블을 생성하는 기능이 없으며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bounding box 모서리 좌표를 예측하도록 훈련이 되었기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polygon 처리는 전체 성능에 도움이 되지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이외에도 다수인원이 labeling 하는 것 또한 성능 하락의 원인이라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판단하였습니다. 비정형 데이터의 경우는 각자 labeling 방식의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차이로 인해서 같은 객체에 대해서도 서로 다른 class로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탐지하였습니다.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이에 최종 dataset에 대해 한 명이 검증하여 테스트 한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mAP가 0.89에서 0.91로 약 0.02 정도 상승함을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b61c09f9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b61c09f9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다음으로 모델링 및 분석입니다.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3793e1c20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3793e1c20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모델 선정에 앞서, 최종dataset으로 YOLO의 4가지 버전과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Detectron2 모델을 사용해 간단하게 mAP와 훈련 시간을 비교해보았습니다.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잠깐 mAP에 대해 설명드리면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mAP란 객체 탐지 모델에서 성능을 측정할 때 정밀도와 재현율을 모두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고려한 정확도 지표라고 할 수 있습니다. 정밀도와 재현율이 반비례 관계이므로, 이러한 경향을 고려하여 각 클래스별 precision-recall 곡선의 밑 면적을 지표로 사용합니다. 면적이 넓을수록 정밀도와 재현율이 모두 우수하기 때문입니다. 그렇게 모든 클래스의 AP를 평균낸 값이 바로 mAP입니다.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이러한 특성으로 인해 mAP가 객체탐지에서 보편적으로 사용되며, 이번 프로젝트의 성능 지표도 mAP로 선정하였습니다.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좌측 표는 모델별 mAP와 훈련시간을 나타낸 표입니다. mAP와 훈련시간을 종합적으로 평가한 결과, yolov5 성능이 가장 우수함을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Detectron2의 경우 훈련시간 면에서 YOLOv5보다 월등히 앞서지만 약 3배가 되는 에폭 수에도 불구하고 YOLOv5와 타모델에 비해 mAP 지표가 낮게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0fd64e924b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0fd64e924b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이러한 지표를 바탕으로 저희는 각 모델 별 특징을 조사하였고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다음과 같은 이유로 YOLOv5가 이번 프로젝트에 가장 적합하다고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YOLOv4와 달리 PyTorch로 Backbone이 구성돼 성능과 속도면에서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월등하고 구현이 쉽습니다.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그리고 v7, v8 에 비해 훈련 속도 및 탐지 속도가 빠르며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이번 프로젝트의 데이터를 적용시을 때의 성능 또한 높았습니다.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또한 Detectron2에 비해 리소스 사용량이 적어 범용성이 좋습니다.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fd64e924b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0fd64e924b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이렇게 선정된 yolov5의 구조 및 작동원리를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yolov5의 구조를 간단히 설명드리면, 입력 이미지에서 피처맵을 추출하는 backbone과,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추출한 피처맵 정보를 이용해 최종 boundingbox를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생성하는 head,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그리고 이 둘을 연결하는 neck으로 구성되어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 구조의 작동원리는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우선 Backbone에서 이미지를 받아 위치 정보가 담긴 Tensor로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변환합니다. 이것을 피처맵이라고 합니다. 그리고 여러 번의 컨볼루션 연산을 거쳐서 다양한 해상도의 Feature map을 추출합니다.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그후 neck에서는 feature map을 받아 융합합니다.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마지막으로 Head에서 Anchor box를 이용하여 Bounding box를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구성하고 객체 탐지를 실시합니다.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가운데 그림 예시를 참고하여 좀 더 자세히 설명드리면,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먼저 입력 이미지를 여러개의 그리드 셀로 분할합니다.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이후 각 셀마다 바운딩 박스를 그립니다.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각 바운딩 박스는 박스 중앙의 위치, 박스 너비, 박스 높이 그리고 해당 박스에 객체가 속할 확률을 예측하고, 클래스 예측을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마지막으로 결과를 완전연결층에 입력하여 객체를 탐지할 수 있게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23b52df0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23b52df0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0fd64e924b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0fd64e924b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다음으로 yolov5가 왜 이번 프로젝트에 적합한가에 대해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속도면에서는 bottlenek CSP모듈에서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입력 데이터를 여러개로 나누어 각각 따로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처리하고 다시 합치는 방식으로 처리량을 줄여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속도를 높혔습니다.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0fd64e924b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0fd64e924b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다음으로 성능면에서는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darknet53기반의 backbone으로 더욱 정확하고 복잡한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객체 검출이 가능해졌습니다. convolution층이 53개로 매우 깊기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또한 darknet53는 pytorch로 재구현 되었기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때문에 CUDA를 지원하며 학습 및 추론속도가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개선되었습니다.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fd64e924b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0fd64e924b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그리고 bottleneckCSP모듈의 bottleneck함수의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역할로 잔차연결을 통해 하위층의 데이터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손실을 방지하여 성능을 향상 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0fd64e924b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0fd64e924b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head부분에서는 backbone에서 추출된 정보를 토대로 anchorbox를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그리는데 그때 3개의 scale을 기준으로 하여 각 스케일 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3종류의 anchorbox를 사용하여 총 9종류의 anchorbox를 사용합니다.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스케일의 크기에 따라 각기 다른 앵커박스를 사용하여 더 세밀한 예측이 가능하게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///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요약을 하면 yolov5가 적합한 이유는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bottleneck 백본으로 리얼타임 디텍팅이 가능하고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53개 층의 백본으로 정확하고 복잡한 객체 검출이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또한 9개의 앵커박스로 세밀한 예측이 가능하다는 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이러한 이유로 저희는 YOLOv5를 프로젝트 모델로 선정했습니다.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0fd64e924b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0fd64e924b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yolov5에는 스몰, 미디엄, 라지, 엑스라지 버전이 있고 각 모델마다 성능에 차이를 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그 원인은 뎁스-멀티플과 윗스-멀티플에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뎁스-멀티플이 클수록 더 많은 레이어를 쌓아 더 깊은 모델이 되고,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윗스-멀티플이 클수록 필터 수가 증가하여 각 컨볼루션 연산층에서 고성능을 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저희는 s, m, l 버전 중 가장 성능이 좋은 YOLOv5 라지 모델로 모델링을 진행하였습니다.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0fd64e924b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0fd64e924b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성능개선을 위해 yolov5l 모델의 최적화 함수를 바꿔서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성능을 확인해봤습니다. default값은 SGD확률적 경사하강법이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쓰였고 가장 개선된 optimizer라고 할 수 있는 Adam으로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파인튜닝해 성능 확인을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 예상으로는 Adam이 더 좋은 성능을 보일 것으로 예상했으나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SGD에서 더 높은 성능을 보였습니다.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 이유로 생각하기로 SGD가 작은 데이터셋에서 더 강력한 일반화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성능을 보이기 때문에 SGD가 더 좋은 성능을 발휘할 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있다고 생각했습니다.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이렇게 yolov5l 프리트레인드 모델을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최종 모델로 선정 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b61c09f9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b61c09f9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다음으로 위에서 채택한, 데이터셋과 모델을 사용한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웹 구현의 과정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d64e924b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d64e924b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웹에서 테스트를 해 본 결과 정상 회로 이미지를 회전 했을 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결함이 있는 것으로 확인되었습니다.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이는 train 과정에서 회전한 이미지와 flip한 이미지를 고려하지 않았기 때문이며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이러한 이미지를 증식시켜 추가 학습을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0fd64e924b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0fd64e924b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이외에도 정상 회로의 미세한 노이즈를 dot으로 탐지되는 문제을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Confusion Matrix을 확인한 결과 dot과 background의 상관 관계가 높은 것으로 나타나여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confidence level을 0.45에서 0.55로 수정하여 이를 해결하였습니다.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0f2feb172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0f2feb17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이렇게 완성된 데모 영상을 시청 하시겠습니다.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데모영상에 대한 내용은 김형중님이 맡아 주시겠습니다.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523b52d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523b52d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발표 순서저희는 다음과 같은 순서로 발표를 진행하겠습니다.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f43a3cc68b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f43a3cc68b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data 총 142 양품128 , 불량14 정확히 나왔다.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f3793e1c2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f3793e1c2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활용방안 및 기대효과 입니다.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0fd64e924b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0fd64e924b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반도체 결함 검출에 AI를 구현하면 효율성과 경제적 가치가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크게 향상될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효율성 측면에서 AI 알고리즘은 인간보다 훨씬 빠르게 대량의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데이터를 처리하고 분석할 수 있습니다. 이를 통해 더 빠른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결함 감지 및 분류는 물론 인간 검사자가 놓칠 수 있는 결함을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식별할 수 있습니다. 또한 AI는 휴식이나 교대 근무 없이 24시간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운영할 수 있어 반도체 생산 라인을 지속적으로 모니터링할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이에따른 기대 효과로는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결함을 보다 빠르고 정확하게 감지함으로써 제조업체는 스크랩, 재작업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및 수율 손실을 줄여 비용을 절감할 수 있습니다는 점이 있습니다. 또한 AI는 전반적인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제품 품질을 개선하여 폐기하거나 반품해야 하는 불량 제품의 수를 줄여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고객 만족도를 높이고 보증 비용을 줄일 수 있다는점이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10a4f5ff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10a4f5ff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이번프로젝트에서 아쉬운부분에 대해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프로젝트가 마무리되는 시점에 YOLOv6 모델의 특장점을 알게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Rep연산을 주로 활용한 백본과 넥으로 구성되어 산업에 적용하기 더 쉽고,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앵커가 없는 패러다임으로 탐지 속도가 빠르며,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YOLOv5보다 mAP 가 높게 나타난다는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실제로 저희의 커스텀데이터셋으로 학습해 보니 YOLOv6 라지 6 finetune이라는 버전에서 YOLOv5 라지 버전보다 성능과 속도가 우수했습니다.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만약 저희 프로젝트에 더 시간이 주어졌다면 YOLOv6를 깊이 공부하여 적용해보면 좋았을 것이라는 아쉬움이 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지금까지 공부하고 정리된 YOLOv5와 비교하고,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더 적합한 모델이 무엇인지 판단하여 적용한다면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더 높은 성능을 가진 모델을 개발할 수 있을 것으로 기대됩니다.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f43a3cc68b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f43a3cc68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저희 바운딩복서 팀의 소감입니다.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de7457949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de7457949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발표를 들어주셔서 감사합니다.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de745794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de745794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첫번재로 프로젝트 개요입니다.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fd64e924b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fd64e924b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현대 반도체 산업은 디지털 시대의 핵심 산업 중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하나 입니다. 이 산업은 다양한 분야에서 사용되는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전자기기 및 시스템의 핵심 요소인 반도체 칩을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생상하는 분야로, 정보통신, 컴퓨터, 자동차,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가전등 다양한 산업 분야에서 핵심적인 역할을 하며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세계 GDP의 약 3%에서 4%에 해당하는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규모를 갖고있습니다.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하지만 이렇게 큰 규모의 산업임에도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생산공정 중 비효율적인 공정 시스템이 있었고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저희는 이러한 부분에 초점을 맞춰 프로젝트를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계획했습니다.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fcbfd2cf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fcbfd2cf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다음은 반도체의 8대 공정입니다.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그 중 우리가 알아볼 공정은 EDS공정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EDS공정이란 웨이퍼가 포함하고 있는 반도체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칩의 불량을 선별하는 공정으로 제조 과정에서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생긴 결함이나 불량을 정확하게 검출하여, 원인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을 찾아 수정하는 데 도움을 주는 공정입니다.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이는 칩의 품질 개선과 안전성 향상을 위해 매우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중요한 역할을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382d2d6c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382d2d6c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기존의 EDS공정은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작업자가 결함을 탐지하는 단계에서 육안으로 검사를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하기 때문에 숙련도에 따라 검사력 차이가 발생해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신뢰성이 떨어질 수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작업자가 손으로 웨이퍼를 만지기 때문에 2차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결함의 문제가 발생할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또한 첨단 광학검사 시스템을 이용할 시 공정의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스텝수가 증가하고 결과적으로 비용도 크게 증가하는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문제도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이에 따라 저희는 컴퓨터 비전을 이용하여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반도체 칩에 대한 object detecting 모델훈련을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통해 반도체 칩의 다양한 결함을 일정 수준 이상으로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검출하고 기존 EDS공정의 문제점을 해결함으로써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전반적인 반도체 공정단계를 개선시켜 수율을 높이고,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비용 절감을 할 수 있는 솔루션을 제시하는 것이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저희의 목표입니다.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3793e1c2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3793e1c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다음은 저희가 개발에 이용한 skill set 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61c09f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b61c09f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다음으로 데이터 탐색 및 전처리 과정입니다.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3" type="subTitle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4" type="subTitle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 1">
  <p:cSld name="TITLE_AND_TWO_COLUMNS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hasCustomPrompt="1" type="titl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b="1" sz="56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">
  <p:cSld name="TITLE_ONLY_1_1">
    <p:bg>
      <p:bgPr>
        <a:solidFill>
          <a:srgbClr val="25252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hasCustomPrompt="1"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1">
  <p:cSld name="ONE_COLUMN_TEXT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&amp; titl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 &amp; title">
  <p:cSld name="CUSTOM_1">
    <p:bg>
      <p:bgPr>
        <a:solidFill>
          <a:srgbClr val="25252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" type="secHead">
  <p:cSld name="SECTION_HEADER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">
  <p:cSld name="BLANK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 2">
  <p:cSld name="BLANK_1_1_1_1_2">
    <p:bg>
      <p:bgPr>
        <a:solidFill>
          <a:srgbClr val="25252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 1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hasCustomPrompt="1"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hasCustomPrompt="1"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/>
          <p:nvPr>
            <p:ph hasCustomPrompt="1"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/>
          <p:nvPr>
            <p:ph hasCustomPrompt="1"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 1">
  <p:cSld name="SECTION_HEADER_1_1">
    <p:bg>
      <p:bgPr>
        <a:noFill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_AND_BODY_2">
    <p:bg>
      <p:bgPr>
        <a:solidFill>
          <a:srgbClr val="25252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 1">
  <p:cSld name="TITLE_AND_BODY_2_1">
    <p:bg>
      <p:bgPr>
        <a:solidFill>
          <a:srgbClr val="25252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bg>
      <p:bgPr>
        <a:solidFill>
          <a:srgbClr val="25252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3" Type="http://schemas.openxmlformats.org/officeDocument/2006/relationships/image" Target="../media/image34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21.png"/><Relationship Id="rId15" Type="http://schemas.openxmlformats.org/officeDocument/2006/relationships/image" Target="../media/image36.png"/><Relationship Id="rId14" Type="http://schemas.openxmlformats.org/officeDocument/2006/relationships/image" Target="../media/image40.png"/><Relationship Id="rId17" Type="http://schemas.openxmlformats.org/officeDocument/2006/relationships/image" Target="../media/image38.png"/><Relationship Id="rId16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55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22" Type="http://schemas.openxmlformats.org/officeDocument/2006/relationships/image" Target="../media/image47.png"/><Relationship Id="rId21" Type="http://schemas.openxmlformats.org/officeDocument/2006/relationships/image" Target="../media/image69.png"/><Relationship Id="rId24" Type="http://schemas.openxmlformats.org/officeDocument/2006/relationships/image" Target="../media/image52.png"/><Relationship Id="rId23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Relationship Id="rId26" Type="http://schemas.openxmlformats.org/officeDocument/2006/relationships/image" Target="../media/image62.png"/><Relationship Id="rId25" Type="http://schemas.openxmlformats.org/officeDocument/2006/relationships/image" Target="../media/image61.png"/><Relationship Id="rId5" Type="http://schemas.openxmlformats.org/officeDocument/2006/relationships/image" Target="../media/image35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Relationship Id="rId11" Type="http://schemas.openxmlformats.org/officeDocument/2006/relationships/image" Target="../media/image78.jpg"/><Relationship Id="rId10" Type="http://schemas.openxmlformats.org/officeDocument/2006/relationships/image" Target="../media/image41.png"/><Relationship Id="rId13" Type="http://schemas.openxmlformats.org/officeDocument/2006/relationships/image" Target="../media/image77.jpg"/><Relationship Id="rId12" Type="http://schemas.openxmlformats.org/officeDocument/2006/relationships/image" Target="../media/image76.jpg"/><Relationship Id="rId15" Type="http://schemas.openxmlformats.org/officeDocument/2006/relationships/image" Target="../media/image13.png"/><Relationship Id="rId14" Type="http://schemas.openxmlformats.org/officeDocument/2006/relationships/image" Target="../media/image79.jpg"/><Relationship Id="rId17" Type="http://schemas.openxmlformats.org/officeDocument/2006/relationships/image" Target="../media/image44.png"/><Relationship Id="rId16" Type="http://schemas.openxmlformats.org/officeDocument/2006/relationships/image" Target="../media/image16.png"/><Relationship Id="rId19" Type="http://schemas.openxmlformats.org/officeDocument/2006/relationships/image" Target="../media/image63.png"/><Relationship Id="rId1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XeTiThDgLhI" TargetMode="External"/><Relationship Id="rId4" Type="http://schemas.openxmlformats.org/officeDocument/2006/relationships/image" Target="../media/image7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17.png"/><Relationship Id="rId22" Type="http://schemas.openxmlformats.org/officeDocument/2006/relationships/image" Target="../media/image27.png"/><Relationship Id="rId10" Type="http://schemas.openxmlformats.org/officeDocument/2006/relationships/image" Target="../media/image9.png"/><Relationship Id="rId21" Type="http://schemas.openxmlformats.org/officeDocument/2006/relationships/image" Target="../media/image41.png"/><Relationship Id="rId13" Type="http://schemas.openxmlformats.org/officeDocument/2006/relationships/image" Target="../media/image75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5" Type="http://schemas.openxmlformats.org/officeDocument/2006/relationships/image" Target="../media/image8.png"/><Relationship Id="rId14" Type="http://schemas.openxmlformats.org/officeDocument/2006/relationships/image" Target="../media/image15.png"/><Relationship Id="rId17" Type="http://schemas.openxmlformats.org/officeDocument/2006/relationships/image" Target="../media/image18.png"/><Relationship Id="rId16" Type="http://schemas.openxmlformats.org/officeDocument/2006/relationships/image" Target="../media/image25.png"/><Relationship Id="rId5" Type="http://schemas.openxmlformats.org/officeDocument/2006/relationships/image" Target="../media/image12.png"/><Relationship Id="rId19" Type="http://schemas.openxmlformats.org/officeDocument/2006/relationships/image" Target="../media/image16.png"/><Relationship Id="rId6" Type="http://schemas.openxmlformats.org/officeDocument/2006/relationships/image" Target="../media/image10.png"/><Relationship Id="rId18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17473" l="13106" r="3518" t="15681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500"/>
              <a:t>딥러닝 기반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900"/>
              <a:t>반도체 불량 검출 </a:t>
            </a:r>
            <a:r>
              <a:rPr lang="es" sz="3900">
                <a:solidFill>
                  <a:srgbClr val="0043C1"/>
                </a:solidFill>
              </a:rPr>
              <a:t>AI 시스템</a:t>
            </a:r>
            <a:endParaRPr sz="3900">
              <a:solidFill>
                <a:srgbClr val="0043C1"/>
              </a:solidFill>
            </a:endParaRPr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BOUNDING BOXER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3"/>
          <p:cNvGrpSpPr/>
          <p:nvPr/>
        </p:nvGrpSpPr>
        <p:grpSpPr>
          <a:xfrm>
            <a:off x="2639334" y="1568267"/>
            <a:ext cx="1167880" cy="1349169"/>
            <a:chOff x="1647825" y="2562225"/>
            <a:chExt cx="1038300" cy="1199475"/>
          </a:xfrm>
        </p:grpSpPr>
        <p:sp>
          <p:nvSpPr>
            <p:cNvPr id="347" name="Google Shape;347;p33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33"/>
          <p:cNvGrpSpPr/>
          <p:nvPr/>
        </p:nvGrpSpPr>
        <p:grpSpPr>
          <a:xfrm rot="10800000">
            <a:off x="3867820" y="3317740"/>
            <a:ext cx="1167880" cy="1349169"/>
            <a:chOff x="1647825" y="2562225"/>
            <a:chExt cx="1038300" cy="1199475"/>
          </a:xfrm>
        </p:grpSpPr>
        <p:sp>
          <p:nvSpPr>
            <p:cNvPr id="350" name="Google Shape;350;p33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33"/>
          <p:cNvGrpSpPr/>
          <p:nvPr/>
        </p:nvGrpSpPr>
        <p:grpSpPr>
          <a:xfrm>
            <a:off x="5175349" y="1568267"/>
            <a:ext cx="1167880" cy="1349169"/>
            <a:chOff x="1647825" y="2562225"/>
            <a:chExt cx="1038300" cy="1199475"/>
          </a:xfrm>
        </p:grpSpPr>
        <p:sp>
          <p:nvSpPr>
            <p:cNvPr id="353" name="Google Shape;353;p33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3"/>
          <p:cNvSpPr txBox="1"/>
          <p:nvPr>
            <p:ph idx="4294967295" type="body"/>
          </p:nvPr>
        </p:nvSpPr>
        <p:spPr>
          <a:xfrm>
            <a:off x="2639348" y="1840264"/>
            <a:ext cx="1167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탐지할 object 정의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6" name="Google Shape;356;p33"/>
          <p:cNvCxnSpPr/>
          <p:nvPr/>
        </p:nvCxnSpPr>
        <p:spPr>
          <a:xfrm>
            <a:off x="1352850" y="3117600"/>
            <a:ext cx="6438300" cy="0"/>
          </a:xfrm>
          <a:prstGeom prst="straightConnector1">
            <a:avLst/>
          </a:prstGeom>
          <a:noFill/>
          <a:ln cap="flat" cmpd="sng" w="28575">
            <a:solidFill>
              <a:srgbClr val="2525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3"/>
          <p:cNvSpPr/>
          <p:nvPr/>
        </p:nvSpPr>
        <p:spPr>
          <a:xfrm>
            <a:off x="3122828" y="3017133"/>
            <a:ext cx="201000" cy="2010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>
            <a:off x="4351271" y="3017133"/>
            <a:ext cx="201000" cy="2010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>
            <p:ph idx="4294967295" type="body"/>
          </p:nvPr>
        </p:nvSpPr>
        <p:spPr>
          <a:xfrm>
            <a:off x="3867791" y="3830222"/>
            <a:ext cx="1167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레이블링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0" name="Google Shape;360;p33"/>
          <p:cNvSpPr txBox="1"/>
          <p:nvPr>
            <p:ph idx="4294967295" type="body"/>
          </p:nvPr>
        </p:nvSpPr>
        <p:spPr>
          <a:xfrm>
            <a:off x="5175363" y="1913383"/>
            <a:ext cx="1167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성능 테스트</a:t>
            </a:r>
            <a:endParaRPr b="1" sz="2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1879799" y="3017133"/>
            <a:ext cx="201000" cy="2010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 rot="10800000">
            <a:off x="1381762" y="3317740"/>
            <a:ext cx="1167880" cy="1349169"/>
            <a:chOff x="1647825" y="2562225"/>
            <a:chExt cx="1038300" cy="1199475"/>
          </a:xfrm>
        </p:grpSpPr>
        <p:sp>
          <p:nvSpPr>
            <p:cNvPr id="363" name="Google Shape;363;p33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5" name="Google Shape;365;p33"/>
          <p:cNvSpPr txBox="1"/>
          <p:nvPr>
            <p:ph idx="4294967295" type="body"/>
          </p:nvPr>
        </p:nvSpPr>
        <p:spPr>
          <a:xfrm>
            <a:off x="1381733" y="3830222"/>
            <a:ext cx="1167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탐색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5667420" y="3017133"/>
            <a:ext cx="201000" cy="2010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/>
          <p:nvPr/>
        </p:nvSpPr>
        <p:spPr>
          <a:xfrm>
            <a:off x="6983568" y="3017133"/>
            <a:ext cx="201000" cy="2010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3"/>
          <p:cNvGrpSpPr/>
          <p:nvPr/>
        </p:nvGrpSpPr>
        <p:grpSpPr>
          <a:xfrm rot="10800000">
            <a:off x="6508153" y="3317740"/>
            <a:ext cx="1167880" cy="1349169"/>
            <a:chOff x="1647825" y="2562225"/>
            <a:chExt cx="1038300" cy="1199475"/>
          </a:xfrm>
        </p:grpSpPr>
        <p:sp>
          <p:nvSpPr>
            <p:cNvPr id="369" name="Google Shape;369;p33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004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33"/>
          <p:cNvSpPr txBox="1"/>
          <p:nvPr>
            <p:ph idx="4294967295" type="body"/>
          </p:nvPr>
        </p:nvSpPr>
        <p:spPr>
          <a:xfrm>
            <a:off x="6514913" y="3770680"/>
            <a:ext cx="1167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도출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6300850" y="517614"/>
            <a:ext cx="26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전체 데이터 처리 프로세스 </a:t>
            </a:r>
            <a:endParaRPr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1719382" y="852425"/>
            <a:ext cx="571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o Hyeon"/>
                <a:ea typeface="Do Hyeon"/>
                <a:cs typeface="Do Hyeon"/>
                <a:sym typeface="Do Hyeon"/>
              </a:rPr>
              <a:t>데이터 처리과정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데이터 탐색 및 전처리</a:t>
            </a:r>
            <a:endParaRPr sz="11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4"/>
          <p:cNvSpPr txBox="1"/>
          <p:nvPr/>
        </p:nvSpPr>
        <p:spPr>
          <a:xfrm>
            <a:off x="6180100" y="517625"/>
            <a:ext cx="28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원본 데이터 탐색 및 평가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1" name="Google Shape;381;p34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데이터 탐색&amp;전처리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82" name="Google Shape;382;p34"/>
          <p:cNvGrpSpPr/>
          <p:nvPr/>
        </p:nvGrpSpPr>
        <p:grpSpPr>
          <a:xfrm>
            <a:off x="6664601" y="1905747"/>
            <a:ext cx="1971874" cy="950100"/>
            <a:chOff x="6664601" y="1905747"/>
            <a:chExt cx="1971874" cy="950100"/>
          </a:xfrm>
        </p:grpSpPr>
        <p:pic>
          <p:nvPicPr>
            <p:cNvPr id="383" name="Google Shape;383;p34"/>
            <p:cNvPicPr preferRelativeResize="0"/>
            <p:nvPr/>
          </p:nvPicPr>
          <p:blipFill rotWithShape="1">
            <a:blip r:embed="rId3">
              <a:alphaModFix/>
            </a:blip>
            <a:srcRect b="1797" l="74866" r="0" t="0"/>
            <a:stretch/>
          </p:blipFill>
          <p:spPr>
            <a:xfrm>
              <a:off x="7376325" y="1973950"/>
              <a:ext cx="1260150" cy="8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4"/>
            <p:cNvSpPr/>
            <p:nvPr/>
          </p:nvSpPr>
          <p:spPr>
            <a:xfrm>
              <a:off x="7326951" y="1905747"/>
              <a:ext cx="531600" cy="950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5" name="Google Shape;385;p34"/>
            <p:cNvPicPr preferRelativeResize="0"/>
            <p:nvPr/>
          </p:nvPicPr>
          <p:blipFill rotWithShape="1">
            <a:blip r:embed="rId3">
              <a:alphaModFix/>
            </a:blip>
            <a:srcRect b="1797" l="0" r="88004" t="0"/>
            <a:stretch/>
          </p:blipFill>
          <p:spPr>
            <a:xfrm>
              <a:off x="6664601" y="1979800"/>
              <a:ext cx="601450" cy="83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4"/>
          <p:cNvSpPr txBox="1"/>
          <p:nvPr/>
        </p:nvSpPr>
        <p:spPr>
          <a:xfrm>
            <a:off x="1892272" y="1115375"/>
            <a:ext cx="7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Nanum Gothic"/>
                <a:ea typeface="Nanum Gothic"/>
                <a:cs typeface="Nanum Gothic"/>
                <a:sym typeface="Nanum Gothic"/>
              </a:rPr>
              <a:t>train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643122" y="1087175"/>
            <a:ext cx="7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Nanum Gothic"/>
                <a:ea typeface="Nanum Gothic"/>
                <a:cs typeface="Nanum Gothic"/>
                <a:sym typeface="Nanum Gothic"/>
              </a:rPr>
              <a:t>data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6270691" y="12828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YOLOv5 TEST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6270691" y="31116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Result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6561550" y="3681025"/>
            <a:ext cx="2178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mAP 지표 저조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‘straight’ class 검출 불가</a:t>
            </a:r>
            <a:b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s" sz="12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&gt;&gt; </a:t>
            </a:r>
            <a:r>
              <a:rPr lang="es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Labeling 필요</a:t>
            </a:r>
            <a:endParaRPr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391" name="Google Shape;391;p34"/>
          <p:cNvGrpSpPr/>
          <p:nvPr/>
        </p:nvGrpSpPr>
        <p:grpSpPr>
          <a:xfrm>
            <a:off x="405391" y="1115110"/>
            <a:ext cx="253685" cy="253649"/>
            <a:chOff x="-6329875" y="3992050"/>
            <a:chExt cx="291425" cy="291450"/>
          </a:xfrm>
        </p:grpSpPr>
        <p:sp>
          <p:nvSpPr>
            <p:cNvPr id="392" name="Google Shape;392;p3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396" name="Google Shape;396;p34"/>
          <p:cNvGrpSpPr/>
          <p:nvPr/>
        </p:nvGrpSpPr>
        <p:grpSpPr>
          <a:xfrm>
            <a:off x="1667576" y="1142228"/>
            <a:ext cx="241387" cy="241350"/>
            <a:chOff x="-6329875" y="3992050"/>
            <a:chExt cx="291425" cy="291450"/>
          </a:xfrm>
        </p:grpSpPr>
        <p:sp>
          <p:nvSpPr>
            <p:cNvPr id="397" name="Google Shape;397;p3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401" name="Google Shape;401;p34"/>
          <p:cNvGrpSpPr/>
          <p:nvPr/>
        </p:nvGrpSpPr>
        <p:grpSpPr>
          <a:xfrm>
            <a:off x="1651483" y="1543632"/>
            <a:ext cx="253685" cy="253649"/>
            <a:chOff x="-6329875" y="3992050"/>
            <a:chExt cx="291425" cy="291450"/>
          </a:xfrm>
        </p:grpSpPr>
        <p:sp>
          <p:nvSpPr>
            <p:cNvPr id="402" name="Google Shape;402;p3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06" name="Google Shape;406;p34"/>
          <p:cNvSpPr txBox="1"/>
          <p:nvPr/>
        </p:nvSpPr>
        <p:spPr>
          <a:xfrm>
            <a:off x="1874472" y="1544375"/>
            <a:ext cx="7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Nanum Gothic"/>
                <a:ea typeface="Nanum Gothic"/>
                <a:cs typeface="Nanum Gothic"/>
                <a:sym typeface="Nanum Gothic"/>
              </a:rPr>
              <a:t>valid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650970" y="1972078"/>
            <a:ext cx="253685" cy="253620"/>
            <a:chOff x="-6329875" y="3992050"/>
            <a:chExt cx="291425" cy="291450"/>
          </a:xfrm>
        </p:grpSpPr>
        <p:sp>
          <p:nvSpPr>
            <p:cNvPr id="408" name="Google Shape;408;p3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12" name="Google Shape;412;p34"/>
          <p:cNvSpPr txBox="1"/>
          <p:nvPr/>
        </p:nvSpPr>
        <p:spPr>
          <a:xfrm>
            <a:off x="1874472" y="2001575"/>
            <a:ext cx="7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1834986" y="3078247"/>
            <a:ext cx="10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Nanum Gothic"/>
                <a:ea typeface="Nanum Gothic"/>
                <a:cs typeface="Nanum Gothic"/>
                <a:sym typeface="Nanum Gothic"/>
              </a:rPr>
              <a:t>data.yaml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4" name="Google Shape;414;p34"/>
          <p:cNvGrpSpPr/>
          <p:nvPr/>
        </p:nvGrpSpPr>
        <p:grpSpPr>
          <a:xfrm>
            <a:off x="1660113" y="3096949"/>
            <a:ext cx="253706" cy="241319"/>
            <a:chOff x="-6690625" y="3631325"/>
            <a:chExt cx="307225" cy="292225"/>
          </a:xfrm>
        </p:grpSpPr>
        <p:sp>
          <p:nvSpPr>
            <p:cNvPr id="415" name="Google Shape;415;p34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20" name="Google Shape;420;p34"/>
          <p:cNvSpPr txBox="1"/>
          <p:nvPr/>
        </p:nvSpPr>
        <p:spPr>
          <a:xfrm>
            <a:off x="3087622" y="1105886"/>
            <a:ext cx="10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images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1" name="Google Shape;421;p34"/>
          <p:cNvGrpSpPr/>
          <p:nvPr/>
        </p:nvGrpSpPr>
        <p:grpSpPr>
          <a:xfrm>
            <a:off x="2896528" y="1149604"/>
            <a:ext cx="253737" cy="241349"/>
            <a:chOff x="-6690625" y="3631325"/>
            <a:chExt cx="307225" cy="292225"/>
          </a:xfrm>
        </p:grpSpPr>
        <p:sp>
          <p:nvSpPr>
            <p:cNvPr id="422" name="Google Shape;422;p34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27" name="Google Shape;427;p34"/>
          <p:cNvSpPr txBox="1"/>
          <p:nvPr/>
        </p:nvSpPr>
        <p:spPr>
          <a:xfrm>
            <a:off x="3087622" y="2113451"/>
            <a:ext cx="10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labels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8" name="Google Shape;428;p34"/>
          <p:cNvGrpSpPr/>
          <p:nvPr/>
        </p:nvGrpSpPr>
        <p:grpSpPr>
          <a:xfrm>
            <a:off x="2896528" y="2140364"/>
            <a:ext cx="253737" cy="241349"/>
            <a:chOff x="-6690625" y="3631325"/>
            <a:chExt cx="307225" cy="292225"/>
          </a:xfrm>
        </p:grpSpPr>
        <p:sp>
          <p:nvSpPr>
            <p:cNvPr id="429" name="Google Shape;429;p34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34" name="Google Shape;434;p34"/>
          <p:cNvSpPr txBox="1"/>
          <p:nvPr>
            <p:ph idx="4294967295" type="subTitle"/>
          </p:nvPr>
        </p:nvSpPr>
        <p:spPr>
          <a:xfrm>
            <a:off x="3750250" y="1837875"/>
            <a:ext cx="8586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latin typeface="Spectral"/>
                <a:ea typeface="Spectral"/>
                <a:cs typeface="Spectral"/>
                <a:sym typeface="Spectral"/>
              </a:rPr>
              <a:t>pattern 1</a:t>
            </a:r>
            <a:endParaRPr b="1"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50" y="1133751"/>
            <a:ext cx="875107" cy="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218" y="1135748"/>
            <a:ext cx="929382" cy="76601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/>
          <p:nvPr>
            <p:ph idx="4294967295" type="subTitle"/>
          </p:nvPr>
        </p:nvSpPr>
        <p:spPr>
          <a:xfrm>
            <a:off x="4661421" y="1837875"/>
            <a:ext cx="8778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latin typeface="Spectral"/>
                <a:ea typeface="Spectral"/>
                <a:cs typeface="Spectral"/>
                <a:sym typeface="Spectral"/>
              </a:rPr>
              <a:t>pattern 2</a:t>
            </a:r>
            <a:endParaRPr b="1"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38" name="Google Shape;438;p34"/>
          <p:cNvPicPr preferRelativeResize="0"/>
          <p:nvPr/>
        </p:nvPicPr>
        <p:blipFill rotWithShape="1">
          <a:blip r:embed="rId6">
            <a:alphaModFix/>
          </a:blip>
          <a:srcRect b="0" l="0" r="0" t="3166"/>
          <a:stretch/>
        </p:blipFill>
        <p:spPr>
          <a:xfrm>
            <a:off x="3734854" y="2350142"/>
            <a:ext cx="1460927" cy="121039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>
            <p:ph idx="4294967295" type="subTitle"/>
          </p:nvPr>
        </p:nvSpPr>
        <p:spPr>
          <a:xfrm>
            <a:off x="3789348" y="3468181"/>
            <a:ext cx="14067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행 : 결함 개수 / 열 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[Class, X, Y, W, H]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758" y="3620975"/>
            <a:ext cx="1788895" cy="77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 txBox="1"/>
          <p:nvPr>
            <p:ph idx="4294967295" type="subTitle"/>
          </p:nvPr>
        </p:nvSpPr>
        <p:spPr>
          <a:xfrm>
            <a:off x="1607750" y="4390975"/>
            <a:ext cx="21780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Spectral"/>
                <a:ea typeface="Spectral"/>
                <a:cs typeface="Spectral"/>
                <a:sym typeface="Spectral"/>
              </a:rPr>
              <a:t>4개의 class</a:t>
            </a:r>
            <a:endParaRPr b="1" sz="1000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442" name="Google Shape;442;p34"/>
          <p:cNvGrpSpPr/>
          <p:nvPr/>
        </p:nvGrpSpPr>
        <p:grpSpPr>
          <a:xfrm>
            <a:off x="-230975" y="-50250"/>
            <a:ext cx="4892400" cy="431100"/>
            <a:chOff x="-230975" y="-50250"/>
            <a:chExt cx="4892400" cy="431100"/>
          </a:xfrm>
        </p:grpSpPr>
        <p:sp>
          <p:nvSpPr>
            <p:cNvPr id="443" name="Google Shape;443;p34"/>
            <p:cNvSpPr/>
            <p:nvPr/>
          </p:nvSpPr>
          <p:spPr>
            <a:xfrm>
              <a:off x="-230975" y="-50250"/>
              <a:ext cx="48924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" name="Google Shape;444;p34"/>
            <p:cNvSpPr txBox="1"/>
            <p:nvPr/>
          </p:nvSpPr>
          <p:spPr>
            <a:xfrm>
              <a:off x="44425" y="111692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데이터 탐색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445" name="Google Shape;445;p34"/>
            <p:cNvSpPr txBox="1"/>
            <p:nvPr/>
          </p:nvSpPr>
          <p:spPr>
            <a:xfrm>
              <a:off x="97857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object 정의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46" name="Google Shape;446;p34"/>
            <p:cNvSpPr txBox="1"/>
            <p:nvPr/>
          </p:nvSpPr>
          <p:spPr>
            <a:xfrm>
              <a:off x="1949425" y="131425"/>
              <a:ext cx="13326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데이터셋 생성 및 평가</a:t>
              </a:r>
              <a:endParaRPr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47" name="Google Shape;447;p34"/>
            <p:cNvSpPr txBox="1"/>
            <p:nvPr/>
          </p:nvSpPr>
          <p:spPr>
            <a:xfrm>
              <a:off x="33478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인사이트 도출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448" name="Google Shape;448;p34"/>
          <p:cNvCxnSpPr/>
          <p:nvPr/>
        </p:nvCxnSpPr>
        <p:spPr>
          <a:xfrm>
            <a:off x="1204475" y="1300025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4"/>
          <p:cNvCxnSpPr/>
          <p:nvPr/>
        </p:nvCxnSpPr>
        <p:spPr>
          <a:xfrm>
            <a:off x="1204475" y="1670450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4"/>
          <p:cNvCxnSpPr/>
          <p:nvPr/>
        </p:nvCxnSpPr>
        <p:spPr>
          <a:xfrm>
            <a:off x="1204475" y="2098888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4"/>
          <p:cNvCxnSpPr/>
          <p:nvPr/>
        </p:nvCxnSpPr>
        <p:spPr>
          <a:xfrm>
            <a:off x="1204475" y="3217600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4"/>
          <p:cNvCxnSpPr/>
          <p:nvPr/>
        </p:nvCxnSpPr>
        <p:spPr>
          <a:xfrm>
            <a:off x="1203850" y="1300025"/>
            <a:ext cx="0" cy="19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4"/>
          <p:cNvCxnSpPr/>
          <p:nvPr/>
        </p:nvCxnSpPr>
        <p:spPr>
          <a:xfrm>
            <a:off x="1075125" y="1300025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4"/>
          <p:cNvCxnSpPr/>
          <p:nvPr/>
        </p:nvCxnSpPr>
        <p:spPr>
          <a:xfrm>
            <a:off x="2453013" y="1300025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4"/>
          <p:cNvCxnSpPr/>
          <p:nvPr/>
        </p:nvCxnSpPr>
        <p:spPr>
          <a:xfrm>
            <a:off x="2453013" y="2282800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4"/>
          <p:cNvCxnSpPr/>
          <p:nvPr/>
        </p:nvCxnSpPr>
        <p:spPr>
          <a:xfrm>
            <a:off x="2452388" y="1300025"/>
            <a:ext cx="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4"/>
          <p:cNvCxnSpPr/>
          <p:nvPr/>
        </p:nvCxnSpPr>
        <p:spPr>
          <a:xfrm>
            <a:off x="2323663" y="1300025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도메인 탐색을 통한 결함(object) 정의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3" name="Google Shape;463;p35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데이터 탐색&amp;전처리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6270691" y="12828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Class 재설정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"/>
          <p:cNvSpPr txBox="1"/>
          <p:nvPr/>
        </p:nvSpPr>
        <p:spPr>
          <a:xfrm>
            <a:off x="866029" y="1551665"/>
            <a:ext cx="5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circle</a:t>
            </a:r>
            <a:r>
              <a:rPr lang="es" sz="900">
                <a:solidFill>
                  <a:srgbClr val="202020"/>
                </a:solidFill>
              </a:rPr>
              <a:t> </a:t>
            </a:r>
            <a:endParaRPr b="1" sz="900">
              <a:solidFill>
                <a:srgbClr val="202020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866029" y="3620488"/>
            <a:ext cx="3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out</a:t>
            </a:r>
            <a:r>
              <a:rPr lang="es" sz="900">
                <a:solidFill>
                  <a:srgbClr val="202020"/>
                </a:solidFill>
              </a:rPr>
              <a:t> </a:t>
            </a:r>
            <a:endParaRPr b="1" sz="900">
              <a:solidFill>
                <a:srgbClr val="202020"/>
              </a:solidFill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866029" y="3103225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hcircle</a:t>
            </a:r>
            <a:r>
              <a:rPr lang="es" sz="900">
                <a:solidFill>
                  <a:srgbClr val="252525"/>
                </a:solidFill>
              </a:rPr>
              <a:t> </a:t>
            </a:r>
            <a:endParaRPr b="1" sz="900">
              <a:solidFill>
                <a:srgbClr val="252525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1904924" y="2081895"/>
            <a:ext cx="64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dsquare</a:t>
            </a:r>
            <a:r>
              <a:rPr lang="es" sz="900">
                <a:solidFill>
                  <a:srgbClr val="202020"/>
                </a:solidFill>
              </a:rPr>
              <a:t> </a:t>
            </a:r>
            <a:endParaRPr b="1" sz="900">
              <a:solidFill>
                <a:srgbClr val="202020"/>
              </a:solidFill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866029" y="2068700"/>
            <a:ext cx="5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cut</a:t>
            </a:r>
            <a:r>
              <a:rPr lang="es" sz="900">
                <a:solidFill>
                  <a:srgbClr val="252525"/>
                </a:solidFill>
              </a:rPr>
              <a:t> </a:t>
            </a:r>
            <a:endParaRPr b="1" sz="900">
              <a:solidFill>
                <a:srgbClr val="252525"/>
              </a:solidFill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866024" y="2585975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dcircle</a:t>
            </a:r>
            <a:r>
              <a:rPr lang="es" sz="900">
                <a:solidFill>
                  <a:srgbClr val="252525"/>
                </a:solidFill>
              </a:rPr>
              <a:t> </a:t>
            </a:r>
            <a:endParaRPr b="1" sz="900">
              <a:solidFill>
                <a:srgbClr val="252525"/>
              </a:solidFill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1904924" y="2598933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cloudy</a:t>
            </a:r>
            <a:endParaRPr b="1" sz="900" u="sng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1904924" y="1564857"/>
            <a:ext cx="51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cutoff</a:t>
            </a:r>
            <a:r>
              <a:rPr lang="es" sz="900">
                <a:solidFill>
                  <a:srgbClr val="202020"/>
                </a:solidFill>
              </a:rPr>
              <a:t> </a:t>
            </a:r>
            <a:endParaRPr b="1" sz="900">
              <a:solidFill>
                <a:srgbClr val="202020"/>
              </a:solidFill>
            </a:endParaRPr>
          </a:p>
        </p:txBody>
      </p:sp>
      <p:sp>
        <p:nvSpPr>
          <p:cNvPr id="474" name="Google Shape;474;p35"/>
          <p:cNvSpPr txBox="1"/>
          <p:nvPr>
            <p:ph idx="4294967295" type="subTitle"/>
          </p:nvPr>
        </p:nvSpPr>
        <p:spPr>
          <a:xfrm>
            <a:off x="4413883" y="1509831"/>
            <a:ext cx="4314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fat</a:t>
            </a:r>
            <a:endParaRPr b="1" sz="900">
              <a:solidFill>
                <a:srgbClr val="20202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4413883" y="2072658"/>
            <a:ext cx="43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thin</a:t>
            </a:r>
            <a:endParaRPr sz="900"/>
          </a:p>
        </p:txBody>
      </p:sp>
      <p:sp>
        <p:nvSpPr>
          <p:cNvPr id="476" name="Google Shape;476;p35"/>
          <p:cNvSpPr txBox="1"/>
          <p:nvPr/>
        </p:nvSpPr>
        <p:spPr>
          <a:xfrm>
            <a:off x="4413873" y="2608625"/>
            <a:ext cx="51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short</a:t>
            </a:r>
            <a:endParaRPr sz="900"/>
          </a:p>
        </p:txBody>
      </p:sp>
      <p:sp>
        <p:nvSpPr>
          <p:cNvPr id="477" name="Google Shape;477;p35"/>
          <p:cNvSpPr txBox="1"/>
          <p:nvPr/>
        </p:nvSpPr>
        <p:spPr>
          <a:xfrm>
            <a:off x="1904924" y="3115971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dot</a:t>
            </a:r>
            <a:endParaRPr b="1" sz="900">
              <a:solidFill>
                <a:srgbClr val="20202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1904924" y="3653300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bdot</a:t>
            </a:r>
            <a:endParaRPr b="1" sz="900">
              <a:solidFill>
                <a:srgbClr val="20202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3438269" y="3384636"/>
            <a:ext cx="51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curve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80" name="Google Shape;4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1" y="1973580"/>
            <a:ext cx="478857" cy="47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01" y="1452815"/>
            <a:ext cx="478857" cy="4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320" y="1452815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01" y="2495094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/>
          <p:cNvPicPr preferRelativeResize="0"/>
          <p:nvPr/>
        </p:nvPicPr>
        <p:blipFill rotWithShape="1">
          <a:blip r:embed="rId7">
            <a:alphaModFix/>
          </a:blip>
          <a:srcRect b="5539" l="0" r="0" t="-560"/>
          <a:stretch/>
        </p:blipFill>
        <p:spPr>
          <a:xfrm>
            <a:off x="1430320" y="1973580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401" y="3016887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401" y="3554223"/>
            <a:ext cx="478857" cy="47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0320" y="2495094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3225234" y="775571"/>
            <a:ext cx="478856" cy="183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47994" y="1973580"/>
            <a:ext cx="1833337" cy="47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3225235" y="1817854"/>
            <a:ext cx="478855" cy="18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30320" y="3016887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30320" y="3554223"/>
            <a:ext cx="478857" cy="47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47994" y="3016887"/>
            <a:ext cx="869619" cy="10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12491" y="1452815"/>
            <a:ext cx="454173" cy="15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5"/>
          <p:cNvSpPr txBox="1"/>
          <p:nvPr/>
        </p:nvSpPr>
        <p:spPr>
          <a:xfrm>
            <a:off x="5487252" y="2057575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020"/>
                </a:solidFill>
                <a:latin typeface="Spectral"/>
                <a:ea typeface="Spectral"/>
                <a:cs typeface="Spectral"/>
                <a:sym typeface="Spectral"/>
              </a:rPr>
              <a:t>scratch</a:t>
            </a:r>
            <a:endParaRPr sz="900"/>
          </a:p>
        </p:txBody>
      </p:sp>
      <p:grpSp>
        <p:nvGrpSpPr>
          <p:cNvPr id="496" name="Google Shape;496;p35"/>
          <p:cNvGrpSpPr/>
          <p:nvPr/>
        </p:nvGrpSpPr>
        <p:grpSpPr>
          <a:xfrm>
            <a:off x="2078195" y="2555744"/>
            <a:ext cx="165277" cy="148851"/>
            <a:chOff x="2081650" y="4993750"/>
            <a:chExt cx="483125" cy="483125"/>
          </a:xfrm>
        </p:grpSpPr>
        <p:sp>
          <p:nvSpPr>
            <p:cNvPr id="497" name="Google Shape;497;p35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" name="Google Shape;499;p35"/>
          <p:cNvSpPr txBox="1"/>
          <p:nvPr/>
        </p:nvSpPr>
        <p:spPr>
          <a:xfrm>
            <a:off x="7225438" y="1925525"/>
            <a:ext cx="850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원본</a:t>
            </a: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데이터</a:t>
            </a:r>
            <a:endParaRPr b="1"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0 : bdot </a:t>
            </a:r>
            <a:endParaRPr b="1"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 : curve </a:t>
            </a:r>
            <a:endParaRPr b="1"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 : dot </a:t>
            </a:r>
            <a:endParaRPr b="1"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3 : straight</a:t>
            </a:r>
            <a:endParaRPr b="1" sz="1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0" name="Google Shape;500;p35"/>
          <p:cNvSpPr/>
          <p:nvPr/>
        </p:nvSpPr>
        <p:spPr>
          <a:xfrm rot="5400000">
            <a:off x="7549671" y="2876909"/>
            <a:ext cx="161929" cy="112682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"/>
          <p:cNvSpPr txBox="1"/>
          <p:nvPr/>
        </p:nvSpPr>
        <p:spPr>
          <a:xfrm>
            <a:off x="6988870" y="3058625"/>
            <a:ext cx="132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15개 class</a:t>
            </a:r>
            <a:endParaRPr sz="1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2" name="Google Shape;502;p35"/>
          <p:cNvSpPr txBox="1"/>
          <p:nvPr/>
        </p:nvSpPr>
        <p:spPr>
          <a:xfrm>
            <a:off x="6455199" y="4178825"/>
            <a:ext cx="238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최종 </a:t>
            </a:r>
            <a:r>
              <a:rPr lang="es" sz="19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14개 class 확정</a:t>
            </a:r>
            <a:endParaRPr sz="19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3" name="Google Shape;503;p35"/>
          <p:cNvSpPr/>
          <p:nvPr/>
        </p:nvSpPr>
        <p:spPr>
          <a:xfrm rot="5400000">
            <a:off x="7549671" y="3486509"/>
            <a:ext cx="161929" cy="112682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"/>
          <p:cNvSpPr/>
          <p:nvPr/>
        </p:nvSpPr>
        <p:spPr>
          <a:xfrm rot="5400000">
            <a:off x="7549671" y="4019909"/>
            <a:ext cx="161929" cy="112682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5"/>
          <p:cNvSpPr txBox="1"/>
          <p:nvPr/>
        </p:nvSpPr>
        <p:spPr>
          <a:xfrm>
            <a:off x="6988870" y="3592025"/>
            <a:ext cx="132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‘cloudy’ 삭제</a:t>
            </a:r>
            <a:endParaRPr sz="1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506" name="Google Shape;506;p35"/>
          <p:cNvGrpSpPr/>
          <p:nvPr/>
        </p:nvGrpSpPr>
        <p:grpSpPr>
          <a:xfrm>
            <a:off x="-230975" y="-50250"/>
            <a:ext cx="4892400" cy="431100"/>
            <a:chOff x="-230975" y="-50250"/>
            <a:chExt cx="4892400" cy="431100"/>
          </a:xfrm>
        </p:grpSpPr>
        <p:sp>
          <p:nvSpPr>
            <p:cNvPr id="507" name="Google Shape;507;p35"/>
            <p:cNvSpPr/>
            <p:nvPr/>
          </p:nvSpPr>
          <p:spPr>
            <a:xfrm>
              <a:off x="-230975" y="-50250"/>
              <a:ext cx="48924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8" name="Google Shape;508;p35"/>
            <p:cNvSpPr txBox="1"/>
            <p:nvPr/>
          </p:nvSpPr>
          <p:spPr>
            <a:xfrm>
              <a:off x="44425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탐색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09" name="Google Shape;509;p35"/>
            <p:cNvSpPr txBox="1"/>
            <p:nvPr/>
          </p:nvSpPr>
          <p:spPr>
            <a:xfrm>
              <a:off x="978570" y="101820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object 정의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510" name="Google Shape;510;p35"/>
            <p:cNvSpPr txBox="1"/>
            <p:nvPr/>
          </p:nvSpPr>
          <p:spPr>
            <a:xfrm>
              <a:off x="1949425" y="131425"/>
              <a:ext cx="13326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데이터셋 생성 및 평가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11" name="Google Shape;511;p35"/>
            <p:cNvSpPr txBox="1"/>
            <p:nvPr/>
          </p:nvSpPr>
          <p:spPr>
            <a:xfrm>
              <a:off x="33478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인사이트 도출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다양한 데이터셋 생성 후 성능 평가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18" name="Google Shape;518;p36"/>
          <p:cNvGrpSpPr/>
          <p:nvPr/>
        </p:nvGrpSpPr>
        <p:grpSpPr>
          <a:xfrm>
            <a:off x="-230975" y="-50250"/>
            <a:ext cx="4892400" cy="431100"/>
            <a:chOff x="-230975" y="-50250"/>
            <a:chExt cx="4892400" cy="431100"/>
          </a:xfrm>
        </p:grpSpPr>
        <p:sp>
          <p:nvSpPr>
            <p:cNvPr id="519" name="Google Shape;519;p36"/>
            <p:cNvSpPr/>
            <p:nvPr/>
          </p:nvSpPr>
          <p:spPr>
            <a:xfrm>
              <a:off x="-230975" y="-50250"/>
              <a:ext cx="48924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0" name="Google Shape;520;p36"/>
            <p:cNvSpPr txBox="1"/>
            <p:nvPr/>
          </p:nvSpPr>
          <p:spPr>
            <a:xfrm>
              <a:off x="44425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탐색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1" name="Google Shape;521;p36"/>
            <p:cNvSpPr txBox="1"/>
            <p:nvPr/>
          </p:nvSpPr>
          <p:spPr>
            <a:xfrm>
              <a:off x="97857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object 정의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2" name="Google Shape;522;p36"/>
            <p:cNvSpPr txBox="1"/>
            <p:nvPr/>
          </p:nvSpPr>
          <p:spPr>
            <a:xfrm>
              <a:off x="1892970" y="101808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데이터셋 생성 및 평가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523" name="Google Shape;523;p36"/>
            <p:cNvSpPr txBox="1"/>
            <p:nvPr/>
          </p:nvSpPr>
          <p:spPr>
            <a:xfrm>
              <a:off x="33478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인사이트 도출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24" name="Google Shape;524;p36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데이터 탐색&amp;전처리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5" name="Google Shape;525;p36"/>
          <p:cNvSpPr txBox="1"/>
          <p:nvPr>
            <p:ph idx="4294967295" type="subTitle"/>
          </p:nvPr>
        </p:nvSpPr>
        <p:spPr>
          <a:xfrm>
            <a:off x="285342" y="995434"/>
            <a:ext cx="27582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1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285349" y="1378929"/>
            <a:ext cx="2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num_classes : 15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36"/>
          <p:cNvSpPr txBox="1"/>
          <p:nvPr>
            <p:ph idx="4294967295" type="subTitle"/>
          </p:nvPr>
        </p:nvSpPr>
        <p:spPr>
          <a:xfrm>
            <a:off x="2716325" y="995427"/>
            <a:ext cx="27582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2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2716324" y="1378929"/>
            <a:ext cx="275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num_classes : 14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bdot 폴리곤 처리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curve, scratch 바운딩박스 변경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9" name="Google Shape;5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607" y="2265434"/>
            <a:ext cx="539685" cy="4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042" y="2268217"/>
            <a:ext cx="539676" cy="4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6"/>
          <p:cNvSpPr txBox="1"/>
          <p:nvPr/>
        </p:nvSpPr>
        <p:spPr>
          <a:xfrm>
            <a:off x="3087415" y="1994044"/>
            <a:ext cx="67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bdot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2" name="Google Shape;532;p36"/>
          <p:cNvSpPr/>
          <p:nvPr/>
        </p:nvSpPr>
        <p:spPr>
          <a:xfrm>
            <a:off x="3385058" y="2425266"/>
            <a:ext cx="83581" cy="89163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054" y="3716538"/>
            <a:ext cx="339416" cy="83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">
            <a:off x="3007316" y="3716537"/>
            <a:ext cx="340484" cy="83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7389" y="2989818"/>
            <a:ext cx="443539" cy="45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6201" y="2989818"/>
            <a:ext cx="484658" cy="453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6"/>
          <p:cNvSpPr txBox="1"/>
          <p:nvPr/>
        </p:nvSpPr>
        <p:spPr>
          <a:xfrm>
            <a:off x="3205836" y="2713032"/>
            <a:ext cx="4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curve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3146238" y="3442799"/>
            <a:ext cx="5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scratch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3396310" y="4083189"/>
            <a:ext cx="89569" cy="112142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3485871" y="2526076"/>
            <a:ext cx="83581" cy="89163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3385058" y="3140683"/>
            <a:ext cx="83581" cy="89163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 txBox="1"/>
          <p:nvPr>
            <p:ph idx="4294967295" type="subTitle"/>
          </p:nvPr>
        </p:nvSpPr>
        <p:spPr>
          <a:xfrm>
            <a:off x="3347800" y="4694275"/>
            <a:ext cx="288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*성능 TEST에는 훈련 시 처리속도가 빠른 YOLOv5 모델 사용</a:t>
            </a:r>
            <a:endParaRPr sz="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36"/>
          <p:cNvSpPr txBox="1"/>
          <p:nvPr>
            <p:ph idx="4294967295" type="subTitle"/>
          </p:nvPr>
        </p:nvSpPr>
        <p:spPr>
          <a:xfrm>
            <a:off x="6340542" y="1894759"/>
            <a:ext cx="27582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1 </a:t>
            </a:r>
            <a:r>
              <a:rPr lang="es" sz="9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mAP 0.753 )</a:t>
            </a:r>
            <a:endParaRPr sz="400">
              <a:solidFill>
                <a:srgbClr val="0000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p36"/>
          <p:cNvSpPr txBox="1"/>
          <p:nvPr/>
        </p:nvSpPr>
        <p:spPr>
          <a:xfrm>
            <a:off x="6340549" y="2202054"/>
            <a:ext cx="275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dot, bdot 개수가 가장 많지만 낮은 AP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curve, scratch 가장 낮은 AP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cloudy 개수가 적고 AP가 낮아 mAP 하락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&gt;&gt; 일부 dot으로 변경, 나머지 삭제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&gt;&gt; </a:t>
            </a:r>
            <a:r>
              <a:rPr b="1"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mAP 0.808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6270691" y="12828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성능TEST 결과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6" name="Google Shape;546;p36"/>
          <p:cNvSpPr txBox="1"/>
          <p:nvPr>
            <p:ph idx="4294967295" type="subTitle"/>
          </p:nvPr>
        </p:nvSpPr>
        <p:spPr>
          <a:xfrm>
            <a:off x="6318075" y="3383427"/>
            <a:ext cx="27582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2 </a:t>
            </a:r>
            <a:r>
              <a:rPr lang="es" sz="9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mAP 0.185 )</a:t>
            </a:r>
            <a:endParaRPr sz="400">
              <a:solidFill>
                <a:srgbClr val="0000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6318074" y="3690729"/>
            <a:ext cx="275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dot 0.223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bdot 0.96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 0.0117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scratch 0.224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7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다양한 데이터셋 생성 후 성능 평가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4" name="Google Shape;554;p37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데이터 탐색&amp;전처리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5" name="Google Shape;555;p37"/>
          <p:cNvSpPr txBox="1"/>
          <p:nvPr>
            <p:ph idx="4294967295" type="subTitle"/>
          </p:nvPr>
        </p:nvSpPr>
        <p:spPr>
          <a:xfrm>
            <a:off x="285342" y="995434"/>
            <a:ext cx="27582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3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6" name="Google Shape;556;p37"/>
          <p:cNvSpPr txBox="1"/>
          <p:nvPr>
            <p:ph idx="4294967295" type="subTitle"/>
          </p:nvPr>
        </p:nvSpPr>
        <p:spPr>
          <a:xfrm>
            <a:off x="2716325" y="995427"/>
            <a:ext cx="27582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4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2716324" y="1378929"/>
            <a:ext cx="2758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김프에서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curve, scratch 합성하여</a:t>
            </a:r>
            <a:b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각 20장씩 총 40장 증식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roboflow 활용하여</a:t>
            </a:r>
            <a:b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Grayscale, Rotation, Tiling 이미지 증식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8" name="Google Shape;558;p37"/>
          <p:cNvSpPr txBox="1"/>
          <p:nvPr>
            <p:ph idx="4294967295" type="subTitle"/>
          </p:nvPr>
        </p:nvSpPr>
        <p:spPr>
          <a:xfrm>
            <a:off x="6340542" y="1894759"/>
            <a:ext cx="27582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3 </a:t>
            </a:r>
            <a:r>
              <a:rPr lang="es" sz="9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mAP 0.74 )</a:t>
            </a:r>
            <a:endParaRPr sz="400">
              <a:solidFill>
                <a:srgbClr val="0000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6340549" y="2202054"/>
            <a:ext cx="275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 0.0276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dot 0.511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scratch 0.521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270691" y="12828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성능TEST 결과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1" name="Google Shape;561;p37"/>
          <p:cNvSpPr txBox="1"/>
          <p:nvPr>
            <p:ph idx="4294967295" type="subTitle"/>
          </p:nvPr>
        </p:nvSpPr>
        <p:spPr>
          <a:xfrm>
            <a:off x="6318075" y="3383427"/>
            <a:ext cx="27582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Dataset 4 </a:t>
            </a:r>
            <a:r>
              <a:rPr lang="es" sz="9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 mAP 0.896 )</a:t>
            </a:r>
            <a:endParaRPr sz="4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6318074" y="3690729"/>
            <a:ext cx="275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 0.641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dot 0.633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bdot 0.652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scratch 0.635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3" name="Google Shape;563;p37"/>
          <p:cNvSpPr txBox="1"/>
          <p:nvPr/>
        </p:nvSpPr>
        <p:spPr>
          <a:xfrm>
            <a:off x="285350" y="1378925"/>
            <a:ext cx="243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num_classes : 14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bdot 일부 dot 처리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curve 폴리곤 처리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4" name="Google Shape;5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636042" y="3701133"/>
            <a:ext cx="340492" cy="83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0" y="2244921"/>
            <a:ext cx="506582" cy="38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75" y="2945001"/>
            <a:ext cx="490404" cy="45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7"/>
          <p:cNvSpPr txBox="1"/>
          <p:nvPr/>
        </p:nvSpPr>
        <p:spPr>
          <a:xfrm>
            <a:off x="439972" y="1973842"/>
            <a:ext cx="124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bdot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8" name="Google Shape;568;p37"/>
          <p:cNvSpPr txBox="1"/>
          <p:nvPr/>
        </p:nvSpPr>
        <p:spPr>
          <a:xfrm>
            <a:off x="683838" y="2675736"/>
            <a:ext cx="77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curve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9" name="Google Shape;569;p37"/>
          <p:cNvSpPr txBox="1"/>
          <p:nvPr/>
        </p:nvSpPr>
        <p:spPr>
          <a:xfrm>
            <a:off x="684388" y="3437270"/>
            <a:ext cx="77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scratch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1029811" y="2392340"/>
            <a:ext cx="78458" cy="83697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7"/>
          <p:cNvSpPr/>
          <p:nvPr/>
        </p:nvSpPr>
        <p:spPr>
          <a:xfrm>
            <a:off x="1023190" y="3254989"/>
            <a:ext cx="73605" cy="78520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1024785" y="4061286"/>
            <a:ext cx="89569" cy="112142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904" y="2242800"/>
            <a:ext cx="506592" cy="38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3755" y="2945000"/>
            <a:ext cx="490418" cy="4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618" y="3701133"/>
            <a:ext cx="339424" cy="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7193" y="2754313"/>
            <a:ext cx="248637" cy="6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 rotWithShape="1">
          <a:blip r:embed="rId10">
            <a:alphaModFix/>
          </a:blip>
          <a:srcRect b="7962" l="0" r="0" t="14883"/>
          <a:stretch/>
        </p:blipFill>
        <p:spPr>
          <a:xfrm>
            <a:off x="2863602" y="2469693"/>
            <a:ext cx="235812" cy="27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62500" y="2232672"/>
            <a:ext cx="504147" cy="44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83629" y="2232675"/>
            <a:ext cx="504147" cy="44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62500" y="2699699"/>
            <a:ext cx="504147" cy="44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83629" y="2700938"/>
            <a:ext cx="504147" cy="44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96965" y="2468875"/>
            <a:ext cx="273611" cy="27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84264" y="2751882"/>
            <a:ext cx="293361" cy="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05321" y="2238478"/>
            <a:ext cx="506841" cy="44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05321" y="2698251"/>
            <a:ext cx="507302" cy="44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35160" y="2698251"/>
            <a:ext cx="507302" cy="44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33958" y="2238478"/>
            <a:ext cx="507302" cy="44794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7"/>
          <p:cNvSpPr txBox="1"/>
          <p:nvPr/>
        </p:nvSpPr>
        <p:spPr>
          <a:xfrm>
            <a:off x="2780999" y="3177479"/>
            <a:ext cx="2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⋅ bdot, dot 미세조정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9" name="Google Shape;589;p3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900605" y="3658585"/>
            <a:ext cx="501939" cy="3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45846" y="3658586"/>
            <a:ext cx="501939" cy="37811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7"/>
          <p:cNvSpPr txBox="1"/>
          <p:nvPr/>
        </p:nvSpPr>
        <p:spPr>
          <a:xfrm>
            <a:off x="3206460" y="3402388"/>
            <a:ext cx="47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bdot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2" name="Google Shape;592;p3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10220" y="4247327"/>
            <a:ext cx="508100" cy="3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471234" y="4247326"/>
            <a:ext cx="508100" cy="3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7"/>
          <p:cNvSpPr txBox="1"/>
          <p:nvPr/>
        </p:nvSpPr>
        <p:spPr>
          <a:xfrm>
            <a:off x="3160339" y="3990425"/>
            <a:ext cx="52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dot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5" name="Google Shape;595;p3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057225" y="3685287"/>
            <a:ext cx="924693" cy="9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7"/>
          <p:cNvSpPr txBox="1"/>
          <p:nvPr/>
        </p:nvSpPr>
        <p:spPr>
          <a:xfrm>
            <a:off x="4134384" y="3432316"/>
            <a:ext cx="77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scratch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7" name="Google Shape;597;p3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039817" y="3685334"/>
            <a:ext cx="925247" cy="91178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7"/>
          <p:cNvSpPr txBox="1"/>
          <p:nvPr/>
        </p:nvSpPr>
        <p:spPr>
          <a:xfrm>
            <a:off x="5224211" y="3432323"/>
            <a:ext cx="5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pectral"/>
                <a:ea typeface="Spectral"/>
                <a:cs typeface="Spectral"/>
                <a:sym typeface="Spectral"/>
              </a:rPr>
              <a:t>curve</a:t>
            </a:r>
            <a:endParaRPr b="1" sz="900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99" name="Google Shape;599;p37"/>
          <p:cNvGrpSpPr/>
          <p:nvPr/>
        </p:nvGrpSpPr>
        <p:grpSpPr>
          <a:xfrm>
            <a:off x="-230975" y="-50250"/>
            <a:ext cx="4892400" cy="431100"/>
            <a:chOff x="-230975" y="-50250"/>
            <a:chExt cx="4892400" cy="431100"/>
          </a:xfrm>
        </p:grpSpPr>
        <p:sp>
          <p:nvSpPr>
            <p:cNvPr id="600" name="Google Shape;600;p37"/>
            <p:cNvSpPr/>
            <p:nvPr/>
          </p:nvSpPr>
          <p:spPr>
            <a:xfrm>
              <a:off x="-230975" y="-50250"/>
              <a:ext cx="48924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1" name="Google Shape;601;p37"/>
            <p:cNvSpPr txBox="1"/>
            <p:nvPr/>
          </p:nvSpPr>
          <p:spPr>
            <a:xfrm>
              <a:off x="44425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탐색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02" name="Google Shape;602;p37"/>
            <p:cNvSpPr txBox="1"/>
            <p:nvPr/>
          </p:nvSpPr>
          <p:spPr>
            <a:xfrm>
              <a:off x="97857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object 정의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03" name="Google Shape;603;p37"/>
            <p:cNvSpPr txBox="1"/>
            <p:nvPr/>
          </p:nvSpPr>
          <p:spPr>
            <a:xfrm>
              <a:off x="1892970" y="101808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데이터셋 생성 및 평가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04" name="Google Shape;604;p37"/>
            <p:cNvSpPr txBox="1"/>
            <p:nvPr/>
          </p:nvSpPr>
          <p:spPr>
            <a:xfrm>
              <a:off x="33478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인사이트 도출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05" name="Google Shape;605;p37"/>
          <p:cNvSpPr txBox="1"/>
          <p:nvPr>
            <p:ph idx="4294967295" type="subTitle"/>
          </p:nvPr>
        </p:nvSpPr>
        <p:spPr>
          <a:xfrm>
            <a:off x="3347800" y="4694275"/>
            <a:ext cx="288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*성능 TEST에는 훈련 시 처리속도가 빠른 YOLOv5 모델 사용</a:t>
            </a:r>
            <a:endParaRPr sz="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다양한 데이터셋 생성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1" name="Google Shape;611;p38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02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데이터 탐색&amp;전처리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12" name="Google Shape;612;p38"/>
          <p:cNvGrpSpPr/>
          <p:nvPr/>
        </p:nvGrpSpPr>
        <p:grpSpPr>
          <a:xfrm>
            <a:off x="-230975" y="-50250"/>
            <a:ext cx="4892400" cy="431100"/>
            <a:chOff x="-230975" y="-50250"/>
            <a:chExt cx="4892400" cy="431100"/>
          </a:xfrm>
        </p:grpSpPr>
        <p:sp>
          <p:nvSpPr>
            <p:cNvPr id="613" name="Google Shape;613;p38"/>
            <p:cNvSpPr/>
            <p:nvPr/>
          </p:nvSpPr>
          <p:spPr>
            <a:xfrm>
              <a:off x="-230975" y="-50250"/>
              <a:ext cx="48924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4" name="Google Shape;614;p38"/>
            <p:cNvSpPr txBox="1"/>
            <p:nvPr/>
          </p:nvSpPr>
          <p:spPr>
            <a:xfrm>
              <a:off x="44425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탐색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15" name="Google Shape;615;p38"/>
            <p:cNvSpPr txBox="1"/>
            <p:nvPr/>
          </p:nvSpPr>
          <p:spPr>
            <a:xfrm>
              <a:off x="978570" y="121564"/>
              <a:ext cx="914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object 정의</a:t>
              </a:r>
              <a:endParaRPr b="1" sz="10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16" name="Google Shape;616;p38"/>
            <p:cNvSpPr txBox="1"/>
            <p:nvPr/>
          </p:nvSpPr>
          <p:spPr>
            <a:xfrm>
              <a:off x="1949425" y="131425"/>
              <a:ext cx="13326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데이터셋 생성 및 평가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17" name="Google Shape;617;p38"/>
            <p:cNvSpPr txBox="1"/>
            <p:nvPr/>
          </p:nvSpPr>
          <p:spPr>
            <a:xfrm>
              <a:off x="3424000" y="91947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인사이트 도출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cxnSp>
        <p:nvCxnSpPr>
          <p:cNvPr id="618" name="Google Shape;618;p38"/>
          <p:cNvCxnSpPr/>
          <p:nvPr/>
        </p:nvCxnSpPr>
        <p:spPr>
          <a:xfrm flipH="1" rot="10800000">
            <a:off x="5429514" y="2221523"/>
            <a:ext cx="316200" cy="2700"/>
          </a:xfrm>
          <a:prstGeom prst="straightConnector1">
            <a:avLst/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38"/>
          <p:cNvCxnSpPr>
            <a:stCxn id="620" idx="1"/>
            <a:endCxn id="621" idx="1"/>
          </p:cNvCxnSpPr>
          <p:nvPr/>
        </p:nvCxnSpPr>
        <p:spPr>
          <a:xfrm flipH="1" rot="10800000">
            <a:off x="3362902" y="2222685"/>
            <a:ext cx="600" cy="1664700"/>
          </a:xfrm>
          <a:prstGeom prst="bentConnector3">
            <a:avLst>
              <a:gd fmla="val -39690306" name="adj1"/>
            </a:avLst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1" name="Google Shape;621;p38"/>
          <p:cNvSpPr/>
          <p:nvPr/>
        </p:nvSpPr>
        <p:spPr>
          <a:xfrm>
            <a:off x="3362902" y="2016872"/>
            <a:ext cx="1848900" cy="411600"/>
          </a:xfrm>
          <a:prstGeom prst="roundRect">
            <a:avLst>
              <a:gd fmla="val 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38"/>
          <p:cNvSpPr/>
          <p:nvPr/>
        </p:nvSpPr>
        <p:spPr>
          <a:xfrm>
            <a:off x="3362902" y="3681585"/>
            <a:ext cx="1848900" cy="411600"/>
          </a:xfrm>
          <a:prstGeom prst="roundRect">
            <a:avLst>
              <a:gd fmla="val 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8"/>
          <p:cNvSpPr/>
          <p:nvPr/>
        </p:nvSpPr>
        <p:spPr>
          <a:xfrm>
            <a:off x="5700230" y="1295800"/>
            <a:ext cx="1848900" cy="411600"/>
          </a:xfrm>
          <a:prstGeom prst="roundRect">
            <a:avLst>
              <a:gd fmla="val 0" name="adj"/>
            </a:avLst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8"/>
          <p:cNvSpPr/>
          <p:nvPr/>
        </p:nvSpPr>
        <p:spPr>
          <a:xfrm>
            <a:off x="5700230" y="2722524"/>
            <a:ext cx="2345700" cy="4116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2857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8"/>
          <p:cNvSpPr/>
          <p:nvPr/>
        </p:nvSpPr>
        <p:spPr>
          <a:xfrm>
            <a:off x="5700230" y="3312430"/>
            <a:ext cx="2345700" cy="411600"/>
          </a:xfrm>
          <a:prstGeom prst="roundRect">
            <a:avLst>
              <a:gd fmla="val 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8"/>
          <p:cNvSpPr/>
          <p:nvPr/>
        </p:nvSpPr>
        <p:spPr>
          <a:xfrm>
            <a:off x="5700230" y="4022621"/>
            <a:ext cx="2345700" cy="411600"/>
          </a:xfrm>
          <a:prstGeom prst="roundRect">
            <a:avLst>
              <a:gd fmla="val 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6" name="Google Shape;626;p38"/>
          <p:cNvCxnSpPr>
            <a:stCxn id="621" idx="3"/>
            <a:endCxn id="622" idx="1"/>
          </p:cNvCxnSpPr>
          <p:nvPr/>
        </p:nvCxnSpPr>
        <p:spPr>
          <a:xfrm flipH="1" rot="10800000">
            <a:off x="5211802" y="1501472"/>
            <a:ext cx="488400" cy="721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38"/>
          <p:cNvCxnSpPr>
            <a:stCxn id="621" idx="3"/>
            <a:endCxn id="623" idx="1"/>
          </p:cNvCxnSpPr>
          <p:nvPr/>
        </p:nvCxnSpPr>
        <p:spPr>
          <a:xfrm>
            <a:off x="5211802" y="2222672"/>
            <a:ext cx="488400" cy="705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38"/>
          <p:cNvCxnSpPr>
            <a:stCxn id="624" idx="1"/>
            <a:endCxn id="620" idx="3"/>
          </p:cNvCxnSpPr>
          <p:nvPr/>
        </p:nvCxnSpPr>
        <p:spPr>
          <a:xfrm flipH="1">
            <a:off x="5211830" y="3518230"/>
            <a:ext cx="488400" cy="36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38"/>
          <p:cNvCxnSpPr>
            <a:stCxn id="625" idx="1"/>
            <a:endCxn id="620" idx="3"/>
          </p:cNvCxnSpPr>
          <p:nvPr/>
        </p:nvCxnSpPr>
        <p:spPr>
          <a:xfrm rot="10800000">
            <a:off x="5211830" y="3887321"/>
            <a:ext cx="488400" cy="341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38"/>
          <p:cNvSpPr txBox="1"/>
          <p:nvPr>
            <p:ph idx="4294967295" type="body"/>
          </p:nvPr>
        </p:nvSpPr>
        <p:spPr>
          <a:xfrm>
            <a:off x="3362902" y="3681591"/>
            <a:ext cx="18489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성능하락</a:t>
            </a:r>
            <a:r>
              <a:rPr lang="es" sz="1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원인분석</a:t>
            </a:r>
            <a:endParaRPr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1" name="Google Shape;631;p38"/>
          <p:cNvSpPr txBox="1"/>
          <p:nvPr>
            <p:ph idx="4294967295" type="body"/>
          </p:nvPr>
        </p:nvSpPr>
        <p:spPr>
          <a:xfrm>
            <a:off x="3340228" y="2023226"/>
            <a:ext cx="18489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성능향상</a:t>
            </a:r>
            <a:r>
              <a:rPr lang="es" sz="1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원인분석</a:t>
            </a:r>
            <a:endParaRPr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2" name="Google Shape;632;p38"/>
          <p:cNvSpPr txBox="1"/>
          <p:nvPr>
            <p:ph idx="4294967295" type="body"/>
          </p:nvPr>
        </p:nvSpPr>
        <p:spPr>
          <a:xfrm>
            <a:off x="5700230" y="1296677"/>
            <a:ext cx="2345700" cy="411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분명한 특징</a:t>
            </a:r>
            <a:endParaRPr>
              <a:solidFill>
                <a:srgbClr val="25252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3" name="Google Shape;633;p38"/>
          <p:cNvSpPr txBox="1"/>
          <p:nvPr>
            <p:ph idx="4294967295" type="body"/>
          </p:nvPr>
        </p:nvSpPr>
        <p:spPr>
          <a:xfrm>
            <a:off x="5680737" y="2722113"/>
            <a:ext cx="23457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여유있는 bounding box</a:t>
            </a:r>
            <a:endParaRPr>
              <a:solidFill>
                <a:srgbClr val="25252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4" name="Google Shape;634;p38"/>
          <p:cNvSpPr txBox="1"/>
          <p:nvPr>
            <p:ph idx="4294967295" type="body"/>
          </p:nvPr>
        </p:nvSpPr>
        <p:spPr>
          <a:xfrm>
            <a:off x="5700230" y="4022209"/>
            <a:ext cx="23457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여러명이 함께 labeling</a:t>
            </a:r>
            <a:endParaRPr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35" name="Google Shape;635;p38"/>
          <p:cNvSpPr txBox="1"/>
          <p:nvPr>
            <p:ph idx="4294967295" type="body"/>
          </p:nvPr>
        </p:nvSpPr>
        <p:spPr>
          <a:xfrm>
            <a:off x="621950" y="2605421"/>
            <a:ext cx="22071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4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</a:t>
            </a:r>
            <a:endParaRPr sz="3600">
              <a:solidFill>
                <a:srgbClr val="0043C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36" name="Google Shape;636;p38"/>
          <p:cNvCxnSpPr/>
          <p:nvPr/>
        </p:nvCxnSpPr>
        <p:spPr>
          <a:xfrm flipH="1" rot="10800000">
            <a:off x="2802125" y="2922056"/>
            <a:ext cx="316200" cy="2700"/>
          </a:xfrm>
          <a:prstGeom prst="straightConnector1">
            <a:avLst/>
          </a:prstGeom>
          <a:noFill/>
          <a:ln cap="flat" cmpd="sng" w="28575">
            <a:solidFill>
              <a:srgbClr val="3733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7" name="Google Shape;637;p38"/>
          <p:cNvSpPr txBox="1"/>
          <p:nvPr>
            <p:ph idx="4294967295" type="body"/>
          </p:nvPr>
        </p:nvSpPr>
        <p:spPr>
          <a:xfrm>
            <a:off x="5700230" y="2008954"/>
            <a:ext cx="2345700" cy="411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일정한 크기, 모양, 위치</a:t>
            </a:r>
            <a:endParaRPr>
              <a:solidFill>
                <a:srgbClr val="25252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8" name="Google Shape;638;p38"/>
          <p:cNvSpPr txBox="1"/>
          <p:nvPr>
            <p:ph idx="4294967295" type="body"/>
          </p:nvPr>
        </p:nvSpPr>
        <p:spPr>
          <a:xfrm>
            <a:off x="5700230" y="3305671"/>
            <a:ext cx="23457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적합하지 않은 폴리곤 처리</a:t>
            </a:r>
            <a:endParaRPr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639" name="Google Shape;639;p38"/>
          <p:cNvGrpSpPr/>
          <p:nvPr/>
        </p:nvGrpSpPr>
        <p:grpSpPr>
          <a:xfrm>
            <a:off x="1591885" y="2223822"/>
            <a:ext cx="330936" cy="332429"/>
            <a:chOff x="-49764975" y="3551225"/>
            <a:chExt cx="299300" cy="300650"/>
          </a:xfrm>
        </p:grpSpPr>
        <p:sp>
          <p:nvSpPr>
            <p:cNvPr id="640" name="Google Shape;640;p38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/>
          <p:nvPr>
            <p:ph type="title"/>
          </p:nvPr>
        </p:nvSpPr>
        <p:spPr>
          <a:xfrm>
            <a:off x="1477425" y="2095075"/>
            <a:ext cx="4147800" cy="1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90CCFA"/>
                </a:solidFill>
              </a:rPr>
              <a:t>3</a:t>
            </a:r>
            <a:r>
              <a:rPr lang="es">
                <a:solidFill>
                  <a:srgbClr val="90CCFA"/>
                </a:solidFill>
              </a:rPr>
              <a:t>.</a:t>
            </a:r>
            <a:r>
              <a:rPr lang="es">
                <a:solidFill>
                  <a:srgbClr val="373334"/>
                </a:solidFill>
              </a:rPr>
              <a:t> </a:t>
            </a:r>
            <a:r>
              <a:rPr lang="es"/>
              <a:t>모델링 및 분석</a:t>
            </a:r>
            <a:endParaRPr>
              <a:solidFill>
                <a:srgbClr val="373334"/>
              </a:solidFill>
            </a:endParaRPr>
          </a:p>
        </p:txBody>
      </p:sp>
      <p:sp>
        <p:nvSpPr>
          <p:cNvPr id="656" name="Google Shape;656;p39"/>
          <p:cNvSpPr txBox="1"/>
          <p:nvPr>
            <p:ph idx="1" type="subTitle"/>
          </p:nvPr>
        </p:nvSpPr>
        <p:spPr>
          <a:xfrm>
            <a:off x="1629825" y="4183350"/>
            <a:ext cx="3646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learning-based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semiconductor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EDS AI system</a:t>
            </a:r>
            <a:endParaRPr/>
          </a:p>
        </p:txBody>
      </p:sp>
      <p:pic>
        <p:nvPicPr>
          <p:cNvPr id="657" name="Google Shape;657;p39"/>
          <p:cNvPicPr preferRelativeResize="0"/>
          <p:nvPr/>
        </p:nvPicPr>
        <p:blipFill rotWithShape="1">
          <a:blip r:embed="rId3">
            <a:alphaModFix/>
          </a:blip>
          <a:srcRect b="0" l="31536" r="18837" t="0"/>
          <a:stretch/>
        </p:blipFill>
        <p:spPr>
          <a:xfrm>
            <a:off x="5962651" y="536850"/>
            <a:ext cx="2857502" cy="40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40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663" name="Google Shape;663;p40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4" name="Google Shape;664;p40"/>
            <p:cNvSpPr txBox="1"/>
            <p:nvPr/>
          </p:nvSpPr>
          <p:spPr>
            <a:xfrm>
              <a:off x="44425" y="111692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모델 비교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65" name="Google Shape;665;p40"/>
            <p:cNvSpPr txBox="1"/>
            <p:nvPr/>
          </p:nvSpPr>
          <p:spPr>
            <a:xfrm>
              <a:off x="845914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6" name="Google Shape;666;p40"/>
            <p:cNvSpPr txBox="1"/>
            <p:nvPr/>
          </p:nvSpPr>
          <p:spPr>
            <a:xfrm>
              <a:off x="1561332" y="128646"/>
              <a:ext cx="1446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왜 YOLOv5인가?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7" name="Google Shape;667;p40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68" name="Google Shape;668;p40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40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사전훈련된 모델 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1" name="Google Shape;671;p40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2" name="Google Shape;672;p40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0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 비교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6270691" y="22275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mAP 지표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6271449" y="1615279"/>
            <a:ext cx="2758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mAP와 소요시간을 비교한 결과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YOLOv5가 가장 우수하다!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40"/>
          <p:cNvSpPr txBox="1"/>
          <p:nvPr/>
        </p:nvSpPr>
        <p:spPr>
          <a:xfrm>
            <a:off x="6407150" y="2732775"/>
            <a:ext cx="254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highlight>
                  <a:srgbClr val="0043C1"/>
                </a:highlight>
                <a:latin typeface="Nanum Gothic"/>
                <a:ea typeface="Nanum Gothic"/>
                <a:cs typeface="Nanum Gothic"/>
                <a:sym typeface="Nanum Gothic"/>
              </a:rPr>
              <a:t>mAP = AP의 합 / 클래스 개수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7" name="Google Shape;6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3079625"/>
            <a:ext cx="1263598" cy="9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0"/>
          <p:cNvSpPr txBox="1"/>
          <p:nvPr/>
        </p:nvSpPr>
        <p:spPr>
          <a:xfrm>
            <a:off x="6407150" y="3996764"/>
            <a:ext cx="254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나온 것이 precision-recall 곡선 및 AP 개념이다. 정밀도와 재현율 모두 우수하다면 면적(AP)이 넓어 정확도가 높다고 평가한다.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6328175" y="2171925"/>
            <a:ext cx="602100" cy="513300"/>
          </a:xfrm>
          <a:prstGeom prst="wedgeEllipseCallout">
            <a:avLst>
              <a:gd fmla="val 51661" name="adj1"/>
              <a:gd fmla="val 28853" name="adj2"/>
            </a:avLst>
          </a:prstGeom>
          <a:solidFill>
            <a:srgbClr val="EFD67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6298558" y="2192953"/>
            <a:ext cx="6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왜 mAP를</a:t>
            </a:r>
            <a:endParaRPr sz="6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지표로 사용할까요?</a:t>
            </a:r>
            <a:endParaRPr sz="6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6407150" y="3079625"/>
            <a:ext cx="126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객체 탐지 모델</a:t>
            </a: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은 </a:t>
            </a: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정밀도</a:t>
            </a: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와 </a:t>
            </a: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재현율</a:t>
            </a: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둘 다 중요하나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두 값은 </a:t>
            </a:r>
            <a:r>
              <a:rPr b="1" lang="es" sz="1000">
                <a:latin typeface="Nanum Gothic"/>
                <a:ea typeface="Nanum Gothic"/>
                <a:cs typeface="Nanum Gothic"/>
                <a:sym typeface="Nanum Gothic"/>
              </a:rPr>
              <a:t>반비례와 유사한 관계</a:t>
            </a: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를 가진다. 그래서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aphicFrame>
        <p:nvGraphicFramePr>
          <p:cNvPr id="682" name="Google Shape;682;p40"/>
          <p:cNvGraphicFramePr/>
          <p:nvPr/>
        </p:nvGraphicFramePr>
        <p:xfrm>
          <a:off x="302651" y="116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{E1044581-0698-4DB0-8FB8-7E884FA09313}</a:tableStyleId>
              </a:tblPr>
              <a:tblGrid>
                <a:gridCol w="1419575"/>
                <a:gridCol w="2146575"/>
                <a:gridCol w="2139900"/>
              </a:tblGrid>
              <a:tr h="55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mAP</a:t>
                      </a:r>
                      <a:endParaRPr sz="220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 Time / 1 epoch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YOLOv5s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0.911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12s/1 epoch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1.998h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YOLOv6l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6finetuned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0.917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55s/1 epoch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6.989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YOLOv7s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0.875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1m7`s/1 epoch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6.349h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YOLOv8s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0.868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42s/1 epoch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2.428h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DETECTRON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0.886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3s/1 epoch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54m</a:t>
                      </a:r>
                      <a:endParaRPr sz="13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</a:tr>
            </a:tbl>
          </a:graphicData>
        </a:graphic>
      </p:graphicFrame>
      <p:sp>
        <p:nvSpPr>
          <p:cNvPr id="683" name="Google Shape;683;p40"/>
          <p:cNvSpPr/>
          <p:nvPr/>
        </p:nvSpPr>
        <p:spPr>
          <a:xfrm>
            <a:off x="365700" y="1678300"/>
            <a:ext cx="5643000" cy="647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41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690" name="Google Shape;690;p41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1" name="Google Shape;691;p41"/>
            <p:cNvSpPr txBox="1"/>
            <p:nvPr/>
          </p:nvSpPr>
          <p:spPr>
            <a:xfrm>
              <a:off x="44425" y="111692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모델 비교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92" name="Google Shape;692;p41"/>
            <p:cNvSpPr txBox="1"/>
            <p:nvPr/>
          </p:nvSpPr>
          <p:spPr>
            <a:xfrm>
              <a:off x="845914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93" name="Google Shape;693;p41"/>
            <p:cNvSpPr txBox="1"/>
            <p:nvPr/>
          </p:nvSpPr>
          <p:spPr>
            <a:xfrm>
              <a:off x="1561332" y="128646"/>
              <a:ext cx="1446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왜 YOLOv5인가?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94" name="Google Shape;694;p41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95" name="Google Shape;695;p41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사전훈련된 모델 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8" name="Google Shape;698;p41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9" name="Google Shape;699;p41"/>
          <p:cNvSpPr txBox="1"/>
          <p:nvPr/>
        </p:nvSpPr>
        <p:spPr>
          <a:xfrm>
            <a:off x="346075" y="1241000"/>
            <a:ext cx="28329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YOLOv4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YOLOv3 + CSP Darknet53 (Backbone) + SPP + PAN + BoF + BoS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YOLOv5는 Darknet이 아닌 PyTorch를 이용하여 환경구성 및 구현이 쉽다.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0" name="Google Shape;700;p41"/>
          <p:cNvSpPr txBox="1"/>
          <p:nvPr/>
        </p:nvSpPr>
        <p:spPr>
          <a:xfrm>
            <a:off x="358525" y="3286450"/>
            <a:ext cx="28329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YOLOv7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inference 시에 추가적인 비용없이 네트워크 성능 향상을 위한 방법이다.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전체적인 성능은 높은 편이지만 YOLOv5에 비해 낮다.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1" name="Google Shape;701;p41"/>
          <p:cNvSpPr txBox="1"/>
          <p:nvPr/>
        </p:nvSpPr>
        <p:spPr>
          <a:xfrm>
            <a:off x="346075" y="2332100"/>
            <a:ext cx="2832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Nanum Gothic"/>
                <a:ea typeface="Nanum Gothic"/>
                <a:cs typeface="Nanum Gothic"/>
                <a:sym typeface="Nanum Gothic"/>
              </a:rPr>
              <a:t>YOLOv6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EfficientRep 백본 사용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s" sz="1000">
                <a:latin typeface="Nanum Gothic"/>
                <a:ea typeface="Nanum Gothic"/>
                <a:cs typeface="Nanum Gothic"/>
                <a:sym typeface="Nanum Gothic"/>
              </a:rPr>
              <a:t>앵커박스 사용하지 않음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2" name="Google Shape;702;p41"/>
          <p:cNvSpPr txBox="1"/>
          <p:nvPr/>
        </p:nvSpPr>
        <p:spPr>
          <a:xfrm>
            <a:off x="3155550" y="1249800"/>
            <a:ext cx="2832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활용이 쉽고 전체적인 성능이 높은 편이지만 YOLOv5에 비해 낮다.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3" name="Google Shape;703;p41"/>
          <p:cNvSpPr txBox="1"/>
          <p:nvPr/>
        </p:nvSpPr>
        <p:spPr>
          <a:xfrm>
            <a:off x="3155550" y="2075350"/>
            <a:ext cx="28329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Detectron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Facebook에서 개발한 object detection, segmentations PyTorch 프레임워크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Detectron은 데이터 이미지 수가 적은 경우 유리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●"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데이터의 양이 충분하고 증식이 쉬운 이미지 이기에 Detectron보다는 YOLOv5가 적합하다.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YOLOv5 선정 이유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5" name="Google Shape;705;p41"/>
          <p:cNvSpPr txBox="1"/>
          <p:nvPr/>
        </p:nvSpPr>
        <p:spPr>
          <a:xfrm>
            <a:off x="6363100" y="1804000"/>
            <a:ext cx="257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YOLOv5의 Backbone을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PyTorch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구현하여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접근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좋다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YOLOv5는 YOLOv7, YOLOv8에 비해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속도가 빠르다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Detectron은 속도는 빠르나 리소스를 많이 사용하여 YOLOv5에 비해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범용성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면에서 아쉬운 점이 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42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712" name="Google Shape;712;p42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3" name="Google Shape;713;p42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14" name="Google Shape;714;p42"/>
            <p:cNvSpPr txBox="1"/>
            <p:nvPr/>
          </p:nvSpPr>
          <p:spPr>
            <a:xfrm>
              <a:off x="845914" y="101820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YOLOv5 구조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715" name="Google Shape;715;p42"/>
            <p:cNvSpPr txBox="1"/>
            <p:nvPr/>
          </p:nvSpPr>
          <p:spPr>
            <a:xfrm>
              <a:off x="1561332" y="128646"/>
              <a:ext cx="1446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왜 YOLOv5인가?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16" name="Google Shape;716;p42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17" name="Google Shape;717;p42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42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9" name="Google Shape;719;p42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선정된 YOLOv5 모델의 구조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0" name="Google Shape;720;p42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1" name="Google Shape;721;p42"/>
          <p:cNvSpPr txBox="1"/>
          <p:nvPr/>
        </p:nvSpPr>
        <p:spPr>
          <a:xfrm>
            <a:off x="404650" y="1167900"/>
            <a:ext cx="3090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Backbone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피처맵 추출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Convolution, Pooling layers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YOLOv5 - BottleneckCSP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2" name="Google Shape;722;p42"/>
          <p:cNvSpPr txBox="1"/>
          <p:nvPr/>
        </p:nvSpPr>
        <p:spPr>
          <a:xfrm>
            <a:off x="362050" y="2280288"/>
            <a:ext cx="3090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Neck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피처맵 융합</a:t>
            </a:r>
            <a:endParaRPr sz="10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PAN을 사용하여 성능 향상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3" name="Google Shape;723;p42"/>
          <p:cNvSpPr txBox="1"/>
          <p:nvPr/>
        </p:nvSpPr>
        <p:spPr>
          <a:xfrm>
            <a:off x="404650" y="3279600"/>
            <a:ext cx="3090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Head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피처맵 바탕으로 위치 탐지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9개의 anchor box 사용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0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bounding box 생성</a:t>
            </a:r>
            <a:endParaRPr sz="15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4" name="Google Shape;7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50" y="1533925"/>
            <a:ext cx="3690625" cy="2234550"/>
          </a:xfrm>
          <a:prstGeom prst="rect">
            <a:avLst/>
          </a:prstGeom>
          <a:noFill/>
          <a:ln cap="flat" cmpd="sng" w="9525">
            <a:solidFill>
              <a:srgbClr val="E272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5" name="Google Shape;725;p42"/>
          <p:cNvSpPr txBox="1"/>
          <p:nvPr/>
        </p:nvSpPr>
        <p:spPr>
          <a:xfrm>
            <a:off x="2828774" y="3768487"/>
            <a:ext cx="2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 YOLOv5 작동원리 그림 예시&gt;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YOLOv5 작동원리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6383200" y="1715425"/>
            <a:ext cx="25347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어떤 원리로 작동되나요?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우선 </a:t>
            </a:r>
            <a:r>
              <a:rPr lang="es" sz="1100">
                <a:solidFill>
                  <a:srgbClr val="0043C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Backbone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이미지를 받아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위치 정보가 담긴 Tensor로 변환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그리고 여러 번의 텐서연산을 거쳐서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해상도의 Feature map을 추출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43C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Neck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에서는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map을 받아 융합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마지막으로 </a:t>
            </a:r>
            <a:r>
              <a:rPr lang="es" sz="1100">
                <a:solidFill>
                  <a:srgbClr val="0043C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Head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Anchor box를 이용하여 Bounding box를 구성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객체 탐지를 실시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5039700" y="2571900"/>
            <a:ext cx="3888600" cy="19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</a:rPr>
              <a:t>Bounding</a:t>
            </a:r>
            <a:endParaRPr sz="5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</a:rPr>
              <a:t>boxer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5166700" y="534325"/>
            <a:ext cx="20328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1652400" y="2053825"/>
            <a:ext cx="9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이현우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685325" y="2053825"/>
            <a:ext cx="9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김형중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652400" y="4119600"/>
            <a:ext cx="9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이주성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685325" y="4119600"/>
            <a:ext cx="9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임지현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718250" y="2053825"/>
            <a:ext cx="9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52525"/>
                </a:solidFill>
                <a:latin typeface="Spectral"/>
                <a:ea typeface="Spectral"/>
                <a:cs typeface="Spectral"/>
                <a:sym typeface="Spectral"/>
              </a:rPr>
              <a:t>윤예은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72" name="Google Shape;172;p25"/>
          <p:cNvGrpSpPr/>
          <p:nvPr/>
        </p:nvGrpSpPr>
        <p:grpSpPr>
          <a:xfrm>
            <a:off x="1461601" y="660923"/>
            <a:ext cx="1334084" cy="1334084"/>
            <a:chOff x="-55987225" y="3198925"/>
            <a:chExt cx="317450" cy="317450"/>
          </a:xfrm>
        </p:grpSpPr>
        <p:sp>
          <p:nvSpPr>
            <p:cNvPr id="173" name="Google Shape;173;p25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5527480" y="718170"/>
            <a:ext cx="1340703" cy="1337341"/>
            <a:chOff x="-53635375" y="3192625"/>
            <a:chExt cx="319025" cy="318225"/>
          </a:xfrm>
        </p:grpSpPr>
        <p:sp>
          <p:nvSpPr>
            <p:cNvPr id="178" name="Google Shape;178;p25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1541084" y="2778953"/>
            <a:ext cx="1175124" cy="1340703"/>
            <a:chOff x="-53615675" y="3584850"/>
            <a:chExt cx="279625" cy="319025"/>
          </a:xfrm>
        </p:grpSpPr>
        <p:sp>
          <p:nvSpPr>
            <p:cNvPr id="182" name="Google Shape;182;p25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3491276" y="719852"/>
            <a:ext cx="1340598" cy="1333979"/>
            <a:chOff x="-52851675" y="3585650"/>
            <a:chExt cx="319000" cy="317425"/>
          </a:xfrm>
        </p:grpSpPr>
        <p:sp>
          <p:nvSpPr>
            <p:cNvPr id="186" name="Google Shape;186;p25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3570710" y="2779015"/>
            <a:ext cx="1181743" cy="1340598"/>
            <a:chOff x="-54401725" y="3198925"/>
            <a:chExt cx="281200" cy="319000"/>
          </a:xfrm>
        </p:grpSpPr>
        <p:sp>
          <p:nvSpPr>
            <p:cNvPr id="193" name="Google Shape;193;p25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3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" name="Google Shape;733;p43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734" name="Google Shape;734;p43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5" name="Google Shape;735;p43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36" name="Google Shape;736;p43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37" name="Google Shape;737;p43"/>
            <p:cNvSpPr txBox="1"/>
            <p:nvPr/>
          </p:nvSpPr>
          <p:spPr>
            <a:xfrm>
              <a:off x="1561332" y="99029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왜 YOLOv5인가?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738" name="Google Shape;738;p43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39" name="Google Shape;739;p43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0" name="Google Shape;740;p43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1" name="Google Shape;741;p43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왜 YOLOv5가 가장 적합한가?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2" name="Google Shape;742;p43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3" name="Google Shape;743;p43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속도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4" name="Google Shape;744;p43"/>
          <p:cNvSpPr txBox="1"/>
          <p:nvPr/>
        </p:nvSpPr>
        <p:spPr>
          <a:xfrm>
            <a:off x="6344200" y="1654775"/>
            <a:ext cx="2612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BottleneckCSP 기술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나누어 따로 처리하고 다시 합치는 방식으로 처리량을 줄여 속도를 높인다.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5" name="Google Shape;745;p43"/>
          <p:cNvPicPr preferRelativeResize="0"/>
          <p:nvPr/>
        </p:nvPicPr>
        <p:blipFill rotWithShape="1">
          <a:blip r:embed="rId3">
            <a:alphaModFix/>
          </a:blip>
          <a:srcRect b="0" l="6427" r="7067" t="0"/>
          <a:stretch/>
        </p:blipFill>
        <p:spPr>
          <a:xfrm>
            <a:off x="722811" y="1263650"/>
            <a:ext cx="5005325" cy="325454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3"/>
          <p:cNvSpPr/>
          <p:nvPr/>
        </p:nvSpPr>
        <p:spPr>
          <a:xfrm>
            <a:off x="967480" y="1974475"/>
            <a:ext cx="1895400" cy="28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969013" y="3015375"/>
            <a:ext cx="1895400" cy="28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 rot="2561802">
            <a:off x="691115" y="1707985"/>
            <a:ext cx="306142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 rot="2561802">
            <a:off x="691115" y="2773635"/>
            <a:ext cx="306142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/>
        </p:nvSpPr>
        <p:spPr>
          <a:xfrm>
            <a:off x="6344202" y="868825"/>
            <a:ext cx="5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60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4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44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757" name="Google Shape;757;p44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8" name="Google Shape;758;p44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59" name="Google Shape;759;p44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60" name="Google Shape;760;p44"/>
            <p:cNvSpPr txBox="1"/>
            <p:nvPr/>
          </p:nvSpPr>
          <p:spPr>
            <a:xfrm>
              <a:off x="1561332" y="99029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왜 YOLOv5인가?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761" name="Google Shape;761;p44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62" name="Google Shape;762;p44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3" name="Google Shape;763;p44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4" name="Google Shape;764;p44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왜 YOLOv5가 가장 적합한가?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5" name="Google Shape;765;p44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6" name="Google Shape;766;p44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6344200" y="1654775"/>
            <a:ext cx="2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53개의 깊은 층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DarkNet53기반의 Backbone(53층)으로 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더욱 정확하고 복잡한 객체 검출이 가능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p44"/>
          <p:cNvSpPr txBox="1"/>
          <p:nvPr/>
        </p:nvSpPr>
        <p:spPr>
          <a:xfrm>
            <a:off x="6344200" y="868825"/>
            <a:ext cx="76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60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69" name="Google Shape;769;p44"/>
          <p:cNvPicPr preferRelativeResize="0"/>
          <p:nvPr/>
        </p:nvPicPr>
        <p:blipFill rotWithShape="1">
          <a:blip r:embed="rId3">
            <a:alphaModFix/>
          </a:blip>
          <a:srcRect b="3772" l="3044" r="0" t="0"/>
          <a:stretch/>
        </p:blipFill>
        <p:spPr>
          <a:xfrm>
            <a:off x="743149" y="1242625"/>
            <a:ext cx="4775251" cy="3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5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45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776" name="Google Shape;776;p45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7" name="Google Shape;777;p45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78" name="Google Shape;778;p45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79" name="Google Shape;779;p45"/>
            <p:cNvSpPr txBox="1"/>
            <p:nvPr/>
          </p:nvSpPr>
          <p:spPr>
            <a:xfrm>
              <a:off x="1561332" y="99029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왜 YOLOv5인가?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780" name="Google Shape;780;p45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81" name="Google Shape;781;p45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2" name="Google Shape;782;p45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3" name="Google Shape;783;p45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왜 YOLOv5가 가장 적합한가?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4" name="Google Shape;784;p45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6" name="Google Shape;786;p45"/>
          <p:cNvSpPr txBox="1"/>
          <p:nvPr/>
        </p:nvSpPr>
        <p:spPr>
          <a:xfrm>
            <a:off x="6344200" y="1654775"/>
            <a:ext cx="2612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BottleneckCSP 모듈 사용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BottleneckCSP 모듈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Bottleneck의 역할로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잔차연결을 통해 하위층의 데이터 손실 방지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하여 성능을 향상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7" name="Google Shape;7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47" y="1209475"/>
            <a:ext cx="5448576" cy="2006588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8" name="Google Shape;788;p45"/>
          <p:cNvSpPr txBox="1"/>
          <p:nvPr/>
        </p:nvSpPr>
        <p:spPr>
          <a:xfrm>
            <a:off x="6344200" y="868825"/>
            <a:ext cx="76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60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89" name="Google Shape;7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275" y="3352800"/>
            <a:ext cx="3724275" cy="1323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46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796" name="Google Shape;796;p46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7" name="Google Shape;797;p46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98" name="Google Shape;798;p46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799" name="Google Shape;799;p46"/>
            <p:cNvSpPr txBox="1"/>
            <p:nvPr/>
          </p:nvSpPr>
          <p:spPr>
            <a:xfrm>
              <a:off x="1561332" y="99029"/>
              <a:ext cx="1446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왜 YOLOv5인가?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800" name="Google Shape;800;p46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01" name="Google Shape;801;p46"/>
          <p:cNvSpPr txBox="1"/>
          <p:nvPr/>
        </p:nvSpPr>
        <p:spPr>
          <a:xfrm>
            <a:off x="3824745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2" name="Google Shape;802;p46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3" name="Google Shape;803;p46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왜 YOLOv5가 가장 적합한가?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4" name="Google Shape;804;p46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5" name="Google Shape;805;p46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성능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6" name="Google Shape;806;p46"/>
          <p:cNvSpPr txBox="1"/>
          <p:nvPr/>
        </p:nvSpPr>
        <p:spPr>
          <a:xfrm>
            <a:off x="6512025" y="1654775"/>
            <a:ext cx="2363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9개의 Anchor box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스케일의 크기에 따라 각기 다른 앵커박스를 사용하여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더 세밀한 예측이 가능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7" name="Google Shape;8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62" y="1668150"/>
            <a:ext cx="3113174" cy="2291099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27" y="2185852"/>
            <a:ext cx="2277750" cy="12557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9" name="Google Shape;809;p46"/>
          <p:cNvSpPr txBox="1"/>
          <p:nvPr/>
        </p:nvSpPr>
        <p:spPr>
          <a:xfrm>
            <a:off x="6344200" y="868825"/>
            <a:ext cx="76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60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7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7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816" name="Google Shape;816;p47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7" name="Google Shape;817;p47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18" name="Google Shape;818;p47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19" name="Google Shape;819;p47"/>
            <p:cNvSpPr txBox="1"/>
            <p:nvPr/>
          </p:nvSpPr>
          <p:spPr>
            <a:xfrm>
              <a:off x="1511970" y="138518"/>
              <a:ext cx="1446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왜 YOLOv5인가?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20" name="Google Shape;820;p47"/>
            <p:cNvSpPr txBox="1"/>
            <p:nvPr/>
          </p:nvSpPr>
          <p:spPr>
            <a:xfrm>
              <a:off x="2671872" y="101808"/>
              <a:ext cx="136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사이즈별 성능비교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821" name="Google Shape;821;p47"/>
          <p:cNvSpPr txBox="1"/>
          <p:nvPr/>
        </p:nvSpPr>
        <p:spPr>
          <a:xfrm>
            <a:off x="3883979" y="121564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2" name="Google Shape;822;p47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3" name="Google Shape;823;p47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YOLOv5 s, m, l 성능비교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4" name="Google Shape;824;p47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5" name="Google Shape;825;p47"/>
          <p:cNvSpPr txBox="1"/>
          <p:nvPr/>
        </p:nvSpPr>
        <p:spPr>
          <a:xfrm>
            <a:off x="6300766" y="2729763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YOLOv5 Large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6" name="Google Shape;826;p47"/>
          <p:cNvSpPr txBox="1"/>
          <p:nvPr/>
        </p:nvSpPr>
        <p:spPr>
          <a:xfrm>
            <a:off x="6471325" y="3244238"/>
            <a:ext cx="2418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YOLOv5 Large 모델의 장점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크고 복잡한 데이터 세트 처리</a:t>
            </a: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시</a:t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s, m에 비해 높은 </a:t>
            </a: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mAP 점수!</a:t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그러나 성능 처리 시간이 길어지고</a:t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계산 요구사항이 높아짐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27" name="Google Shape;827;p47"/>
          <p:cNvGraphicFramePr/>
          <p:nvPr/>
        </p:nvGraphicFramePr>
        <p:xfrm>
          <a:off x="621225" y="13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{E1044581-0698-4DB0-8FB8-7E884FA09313}</a:tableStyleId>
              </a:tblPr>
              <a:tblGrid>
                <a:gridCol w="1284950"/>
                <a:gridCol w="1943050"/>
                <a:gridCol w="1937000"/>
              </a:tblGrid>
              <a:tr h="64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2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mAP</a:t>
                      </a:r>
                      <a:endParaRPr sz="9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b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 time / 1 epoch</a:t>
                      </a:r>
                      <a:endParaRPr sz="9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</a:t>
                      </a:r>
                      <a:endParaRPr sz="9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b">
                    <a:lnL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YOLOv5s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0.911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12s/1 epoch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1.998h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</a:tr>
              <a:tr h="6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YOLOv5m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0.902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21s/ 1epoch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2.7h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</a:tr>
              <a:tr h="67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YOLOv5l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0.915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1m7s/1 epoch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6.349h</a:t>
                      </a:r>
                      <a:endParaRPr sz="16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47"/>
          <p:cNvSpPr/>
          <p:nvPr/>
        </p:nvSpPr>
        <p:spPr>
          <a:xfrm>
            <a:off x="621225" y="3332750"/>
            <a:ext cx="5165100" cy="67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9" name="Google Shape;829;p47"/>
          <p:cNvSpPr txBox="1"/>
          <p:nvPr/>
        </p:nvSpPr>
        <p:spPr>
          <a:xfrm>
            <a:off x="6300766" y="1032863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무엇이 다른가?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30" name="Google Shape;830;p47"/>
          <p:cNvSpPr txBox="1"/>
          <p:nvPr/>
        </p:nvSpPr>
        <p:spPr>
          <a:xfrm>
            <a:off x="6344275" y="1544063"/>
            <a:ext cx="267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depth-multiple, width-multiple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depth-multiple이 클수록 </a:t>
            </a: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깊은 모델</a:t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width-multiple</a:t>
            </a:r>
            <a:r>
              <a:rPr lang="es" sz="11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이 클수록 필터 수 증가</a:t>
            </a:r>
            <a:endParaRPr sz="11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48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837" name="Google Shape;837;p48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8" name="Google Shape;838;p48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모델 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39" name="Google Shape;839;p48"/>
            <p:cNvSpPr txBox="1"/>
            <p:nvPr/>
          </p:nvSpPr>
          <p:spPr>
            <a:xfrm>
              <a:off x="845914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YOLOv5 구조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40" name="Google Shape;840;p48"/>
            <p:cNvSpPr txBox="1"/>
            <p:nvPr/>
          </p:nvSpPr>
          <p:spPr>
            <a:xfrm>
              <a:off x="1561332" y="128646"/>
              <a:ext cx="1446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왜 YOLOv5인가?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41" name="Google Shape;841;p48"/>
            <p:cNvSpPr txBox="1"/>
            <p:nvPr/>
          </p:nvSpPr>
          <p:spPr>
            <a:xfrm>
              <a:off x="2890600" y="131437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사이즈별 성능비교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42" name="Google Shape;842;p48"/>
          <p:cNvSpPr txBox="1"/>
          <p:nvPr/>
        </p:nvSpPr>
        <p:spPr>
          <a:xfrm>
            <a:off x="3824745" y="91947"/>
            <a:ext cx="914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Optimizer</a:t>
            </a:r>
            <a:endParaRPr sz="12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3" name="Google Shape;843;p48"/>
          <p:cNvSpPr txBox="1"/>
          <p:nvPr/>
        </p:nvSpPr>
        <p:spPr>
          <a:xfrm>
            <a:off x="4672817" y="131437"/>
            <a:ext cx="91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rPr>
              <a:t>인사이트 도출</a:t>
            </a:r>
            <a:endParaRPr b="1" sz="900">
              <a:solidFill>
                <a:srgbClr val="A4C2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4" name="Google Shape;844;p48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옵티마이저 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5" name="Google Shape;845;p48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03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모델링 및 분석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6" name="Google Shape;846;p48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SGD vs Adam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7" name="Google Shape;847;p48"/>
          <p:cNvSpPr txBox="1"/>
          <p:nvPr/>
        </p:nvSpPr>
        <p:spPr>
          <a:xfrm>
            <a:off x="6393100" y="1663200"/>
            <a:ext cx="25149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작은 데이터셋에 적합한 SGD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SGD가 비교적 작은 데이터 세트에,  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Adam은 큰 데이터 세트에 효과적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SGD가 모델 가중치를 더 자주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업데이트 하고 비교적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작은 데이터 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세트의 특정 특성에 더 잘 적응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SGD의 간단한 최적화 알고리즘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SGD가 Adam보다 간단한 최적화 알고리즘으로 조정해야 할 하이퍼파라미터가 적음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8" name="Google Shape;848;p48"/>
          <p:cNvGraphicFramePr/>
          <p:nvPr/>
        </p:nvGraphicFramePr>
        <p:xfrm>
          <a:off x="518150" y="171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{E1044581-0698-4DB0-8FB8-7E884FA09313}</a:tableStyleId>
              </a:tblPr>
              <a:tblGrid>
                <a:gridCol w="1317950"/>
                <a:gridCol w="1992950"/>
                <a:gridCol w="1986750"/>
              </a:tblGrid>
              <a:tr h="61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21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mAP</a:t>
                      </a:r>
                      <a:endParaRPr sz="80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T="68575" marB="68575" marR="91425" marL="91425" anchor="b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 time / 1 epoch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</a:t>
                      </a:r>
                      <a:endParaRPr sz="10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b">
                    <a:lnL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SGD</a:t>
                      </a:r>
                      <a:endParaRPr sz="11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(default)</a:t>
                      </a:r>
                      <a:endParaRPr sz="11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0.915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34s/1 epoch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5.08h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</a:tr>
              <a:tr h="59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Adam</a:t>
                      </a:r>
                      <a:endParaRPr sz="110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0.903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35s/ 1 epoch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252525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5.226h</a:t>
                      </a:r>
                      <a:endParaRPr sz="1700">
                        <a:solidFill>
                          <a:srgbClr val="252525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CCFA"/>
                    </a:solidFill>
                  </a:tcPr>
                </a:tc>
              </a:tr>
            </a:tbl>
          </a:graphicData>
        </a:graphic>
      </p:graphicFrame>
      <p:sp>
        <p:nvSpPr>
          <p:cNvPr id="849" name="Google Shape;849;p48"/>
          <p:cNvSpPr/>
          <p:nvPr/>
        </p:nvSpPr>
        <p:spPr>
          <a:xfrm>
            <a:off x="640750" y="2334000"/>
            <a:ext cx="5175000" cy="647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50" name="Google Shape;8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25" y="1108600"/>
            <a:ext cx="4333875" cy="628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1" name="Google Shape;851;p48"/>
          <p:cNvSpPr/>
          <p:nvPr/>
        </p:nvSpPr>
        <p:spPr>
          <a:xfrm>
            <a:off x="2526625" y="1580150"/>
            <a:ext cx="593700" cy="13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9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90CCFA"/>
                </a:solidFill>
              </a:rPr>
              <a:t>4</a:t>
            </a:r>
            <a:r>
              <a:rPr lang="es">
                <a:solidFill>
                  <a:srgbClr val="90CCFA"/>
                </a:solidFill>
              </a:rPr>
              <a:t>.</a:t>
            </a:r>
            <a:r>
              <a:rPr lang="es">
                <a:solidFill>
                  <a:srgbClr val="373334"/>
                </a:solidFill>
              </a:rPr>
              <a:t> </a:t>
            </a:r>
            <a:r>
              <a:rPr lang="es" sz="3100"/>
              <a:t>Solution DEMO</a:t>
            </a:r>
            <a:endParaRPr sz="3100">
              <a:solidFill>
                <a:srgbClr val="373334"/>
              </a:solidFill>
            </a:endParaRPr>
          </a:p>
        </p:txBody>
      </p:sp>
      <p:sp>
        <p:nvSpPr>
          <p:cNvPr id="857" name="Google Shape;857;p49"/>
          <p:cNvSpPr txBox="1"/>
          <p:nvPr>
            <p:ph idx="1" type="subTitle"/>
          </p:nvPr>
        </p:nvSpPr>
        <p:spPr>
          <a:xfrm>
            <a:off x="1629825" y="4183350"/>
            <a:ext cx="3646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learning-based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semiconductor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EDS AI system</a:t>
            </a:r>
            <a:endParaRPr/>
          </a:p>
        </p:txBody>
      </p:sp>
      <p:pic>
        <p:nvPicPr>
          <p:cNvPr id="858" name="Google Shape;858;p49"/>
          <p:cNvPicPr preferRelativeResize="0"/>
          <p:nvPr/>
        </p:nvPicPr>
        <p:blipFill rotWithShape="1">
          <a:blip r:embed="rId3">
            <a:alphaModFix/>
          </a:blip>
          <a:srcRect b="0" l="31536" r="18837" t="0"/>
          <a:stretch/>
        </p:blipFill>
        <p:spPr>
          <a:xfrm>
            <a:off x="5962651" y="536850"/>
            <a:ext cx="2857502" cy="40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0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50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865" name="Google Shape;865;p50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6" name="Google Shape;866;p50"/>
            <p:cNvSpPr txBox="1"/>
            <p:nvPr/>
          </p:nvSpPr>
          <p:spPr>
            <a:xfrm>
              <a:off x="44425" y="111692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문</a:t>
              </a: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제/해결 1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867" name="Google Shape;867;p50"/>
            <p:cNvSpPr txBox="1"/>
            <p:nvPr/>
          </p:nvSpPr>
          <p:spPr>
            <a:xfrm>
              <a:off x="977827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문제/해결 2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68" name="Google Shape;868;p50"/>
            <p:cNvSpPr txBox="1"/>
            <p:nvPr/>
          </p:nvSpPr>
          <p:spPr>
            <a:xfrm>
              <a:off x="1911250" y="141300"/>
              <a:ext cx="1044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DEMO 영상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69" name="Google Shape;869;p50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옵티마이저 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0" name="Google Shape;870;p50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04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Solution DEMO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1" name="Google Shape;871;p50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detect 오류 1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2" name="Google Shape;872;p50"/>
          <p:cNvSpPr txBox="1"/>
          <p:nvPr/>
        </p:nvSpPr>
        <p:spPr>
          <a:xfrm>
            <a:off x="6393100" y="1587000"/>
            <a:ext cx="2514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정상회로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이미지를 rotation 했을 뿐인데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결함이 있는것으로 detect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되는 문제 발견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3" name="Google Shape;873;p50"/>
          <p:cNvSpPr txBox="1"/>
          <p:nvPr/>
        </p:nvSpPr>
        <p:spPr>
          <a:xfrm>
            <a:off x="6270691" y="23496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원인분석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4" name="Google Shape;874;p50"/>
          <p:cNvSpPr txBox="1"/>
          <p:nvPr/>
        </p:nvSpPr>
        <p:spPr>
          <a:xfrm>
            <a:off x="6393100" y="2806200"/>
            <a:ext cx="251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OpenCV를 활용해 copy, flip, rotation 처리하여 test dataset 생성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그러나 train dataset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rotation, flip 처리한 이미지가 없음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6270691" y="36450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해결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6" name="Google Shape;876;p50"/>
          <p:cNvSpPr txBox="1"/>
          <p:nvPr/>
        </p:nvSpPr>
        <p:spPr>
          <a:xfrm>
            <a:off x="6393100" y="4101600"/>
            <a:ext cx="251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rotation, flip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 이미지를 새로 학습시켜서 문제 해결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7" name="Google Shape;8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437114"/>
            <a:ext cx="2213276" cy="240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486" y="1437112"/>
            <a:ext cx="2200666" cy="2408036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0"/>
          <p:cNvSpPr/>
          <p:nvPr/>
        </p:nvSpPr>
        <p:spPr>
          <a:xfrm>
            <a:off x="3100093" y="2377282"/>
            <a:ext cx="415800" cy="38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0"/>
          <p:cNvSpPr txBox="1"/>
          <p:nvPr/>
        </p:nvSpPr>
        <p:spPr>
          <a:xfrm>
            <a:off x="322337" y="3845162"/>
            <a:ext cx="2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정상회로에서 결함이 탐지됨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1" name="Google Shape;881;p50"/>
          <p:cNvSpPr txBox="1"/>
          <p:nvPr/>
        </p:nvSpPr>
        <p:spPr>
          <a:xfrm>
            <a:off x="3376724" y="3845162"/>
            <a:ext cx="2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결함을 탐지하지 않음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2" name="Google Shape;882;p50"/>
          <p:cNvSpPr txBox="1"/>
          <p:nvPr/>
        </p:nvSpPr>
        <p:spPr>
          <a:xfrm>
            <a:off x="2808077" y="2031700"/>
            <a:ext cx="9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 훈련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1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1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옵티마이저 비교</a:t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9" name="Google Shape;889;p51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04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Solution DEMO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240125" y="919108"/>
            <a:ext cx="202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미세한 노이즈를 결함으로 탐지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1" name="Google Shape;891;p51"/>
          <p:cNvSpPr txBox="1"/>
          <p:nvPr/>
        </p:nvSpPr>
        <p:spPr>
          <a:xfrm>
            <a:off x="350187" y="4475450"/>
            <a:ext cx="180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결함을 탐지하지 않음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2" name="Google Shape;892;p51"/>
          <p:cNvSpPr txBox="1"/>
          <p:nvPr/>
        </p:nvSpPr>
        <p:spPr>
          <a:xfrm>
            <a:off x="193542" y="2697275"/>
            <a:ext cx="9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conf = 0.55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3" name="Google Shape;893;p51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detect 오류 2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4" name="Google Shape;894;p51"/>
          <p:cNvSpPr txBox="1"/>
          <p:nvPr/>
        </p:nvSpPr>
        <p:spPr>
          <a:xfrm>
            <a:off x="6393100" y="1663200"/>
            <a:ext cx="251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정상회로 이미지에서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미세한 노이즈를 dot으로 detect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하는 문제 발견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5" name="Google Shape;895;p51"/>
          <p:cNvSpPr txBox="1"/>
          <p:nvPr/>
        </p:nvSpPr>
        <p:spPr>
          <a:xfrm>
            <a:off x="6270691" y="23496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원인분석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6" name="Google Shape;896;p51"/>
          <p:cNvSpPr txBox="1"/>
          <p:nvPr/>
        </p:nvSpPr>
        <p:spPr>
          <a:xfrm>
            <a:off x="6393100" y="2882400"/>
            <a:ext cx="251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Confusion Matrix 확인 결과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dot과 배경의 상관관계가 높아서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detect 됨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7" name="Google Shape;897;p51"/>
          <p:cNvSpPr txBox="1"/>
          <p:nvPr/>
        </p:nvSpPr>
        <p:spPr>
          <a:xfrm>
            <a:off x="6270691" y="34926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해결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8" name="Google Shape;898;p51"/>
          <p:cNvSpPr txBox="1"/>
          <p:nvPr/>
        </p:nvSpPr>
        <p:spPr>
          <a:xfrm>
            <a:off x="6393100" y="4025400"/>
            <a:ext cx="2514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배경과 dot이 구분될수있게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model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confidence를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0.45에서 </a:t>
            </a:r>
            <a:r>
              <a:rPr b="1"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0.55로</a:t>
            </a: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높혀서 해결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9" name="Google Shape;8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25" y="1221375"/>
            <a:ext cx="1298619" cy="139286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1"/>
          <p:cNvSpPr/>
          <p:nvPr/>
        </p:nvSpPr>
        <p:spPr>
          <a:xfrm rot="5400000">
            <a:off x="1056119" y="2681530"/>
            <a:ext cx="3963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26" y="3118990"/>
            <a:ext cx="1298618" cy="142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738" y="1324101"/>
            <a:ext cx="3426250" cy="29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1"/>
          <p:cNvSpPr/>
          <p:nvPr/>
        </p:nvSpPr>
        <p:spPr>
          <a:xfrm>
            <a:off x="5025029" y="2325325"/>
            <a:ext cx="286200" cy="28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1"/>
          <p:cNvSpPr/>
          <p:nvPr/>
        </p:nvSpPr>
        <p:spPr>
          <a:xfrm rot="2561802">
            <a:off x="4778090" y="2063410"/>
            <a:ext cx="306142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1"/>
          <p:cNvSpPr txBox="1"/>
          <p:nvPr/>
        </p:nvSpPr>
        <p:spPr>
          <a:xfrm>
            <a:off x="3781125" y="1692800"/>
            <a:ext cx="121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dot과 배경의</a:t>
            </a:r>
            <a:endParaRPr sz="9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높은 상관관계</a:t>
            </a:r>
            <a:endParaRPr sz="9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906" name="Google Shape;906;p51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907" name="Google Shape;907;p51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8" name="Google Shape;908;p51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문제/해결 1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09" name="Google Shape;909;p51"/>
            <p:cNvSpPr txBox="1"/>
            <p:nvPr/>
          </p:nvSpPr>
          <p:spPr>
            <a:xfrm>
              <a:off x="977827" y="111692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문제/해결 2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910" name="Google Shape;910;p51"/>
            <p:cNvSpPr txBox="1"/>
            <p:nvPr/>
          </p:nvSpPr>
          <p:spPr>
            <a:xfrm>
              <a:off x="1911250" y="141300"/>
              <a:ext cx="1044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DEMO 영상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916" name="Google Shape;916;p52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917" name="Google Shape;917;p52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8" name="Google Shape;918;p52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문제/해결 1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19" name="Google Shape;919;p52"/>
            <p:cNvSpPr txBox="1"/>
            <p:nvPr/>
          </p:nvSpPr>
          <p:spPr>
            <a:xfrm>
              <a:off x="977827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문제/해결 2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20" name="Google Shape;920;p52"/>
            <p:cNvSpPr txBox="1"/>
            <p:nvPr/>
          </p:nvSpPr>
          <p:spPr>
            <a:xfrm>
              <a:off x="1911250" y="111683"/>
              <a:ext cx="1044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DEMO 영상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921" name="Google Shape;921;p52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04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Solution DEMO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개요</a:t>
            </a:r>
            <a:endParaRPr sz="1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9" name="Google Shape;209;p26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탐색/처리</a:t>
            </a:r>
            <a:endParaRPr sz="1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5327425" y="597475"/>
            <a:ext cx="36009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Content</a:t>
            </a:r>
            <a:r>
              <a:rPr lang="es">
                <a:solidFill>
                  <a:srgbClr val="90CCFA"/>
                </a:solidFill>
              </a:rPr>
              <a:t>s</a:t>
            </a:r>
            <a:endParaRPr sz="5200">
              <a:solidFill>
                <a:srgbClr val="90CCFA"/>
              </a:solidFill>
            </a:endParaRPr>
          </a:p>
        </p:txBody>
      </p:sp>
      <p:sp>
        <p:nvSpPr>
          <p:cNvPr id="211" name="Google Shape;211;p26"/>
          <p:cNvSpPr txBox="1"/>
          <p:nvPr>
            <p:ph idx="3" type="subTitle"/>
          </p:nvPr>
        </p:nvSpPr>
        <p:spPr>
          <a:xfrm>
            <a:off x="1240675" y="2571900"/>
            <a:ext cx="19770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모델링 및 분석</a:t>
            </a:r>
            <a:endParaRPr sz="1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2" name="Google Shape;212;p26"/>
          <p:cNvSpPr txBox="1"/>
          <p:nvPr>
            <p:ph idx="4" type="subTitle"/>
          </p:nvPr>
        </p:nvSpPr>
        <p:spPr>
          <a:xfrm>
            <a:off x="3217775" y="3341400"/>
            <a:ext cx="17928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솔루션 DEMO</a:t>
            </a:r>
            <a:endParaRPr sz="1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3" name="Google Shape;213;p26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0CCFA"/>
                </a:solidFill>
              </a:rPr>
              <a:t>01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214" name="Google Shape;214;p26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215" name="Google Shape;215;p26"/>
          <p:cNvSpPr txBox="1"/>
          <p:nvPr>
            <p:ph idx="7" type="title"/>
          </p:nvPr>
        </p:nvSpPr>
        <p:spPr>
          <a:xfrm rot="-5400000">
            <a:off x="3733199" y="252660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6" name="Google Shape;216;p26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03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5160900" y="2571750"/>
            <a:ext cx="2035200" cy="2035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8" name="Google Shape;218;p26"/>
          <p:cNvSpPr txBox="1"/>
          <p:nvPr>
            <p:ph idx="7" type="title"/>
          </p:nvPr>
        </p:nvSpPr>
        <p:spPr>
          <a:xfrm rot="-5400000">
            <a:off x="4629524" y="294255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05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4496100" y="2211888"/>
            <a:ext cx="17928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활용방안</a:t>
            </a:r>
            <a:endParaRPr b="1" sz="17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기대효과</a:t>
            </a:r>
            <a:endParaRPr b="1" sz="17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53" title="솔루션 데모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50" y="-748537"/>
            <a:ext cx="8854100" cy="66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4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90CCFA"/>
                </a:solidFill>
              </a:rPr>
              <a:t>5</a:t>
            </a:r>
            <a:r>
              <a:rPr lang="es">
                <a:solidFill>
                  <a:srgbClr val="90CCFA"/>
                </a:solidFill>
              </a:rPr>
              <a:t>.</a:t>
            </a:r>
            <a:r>
              <a:rPr lang="es">
                <a:solidFill>
                  <a:srgbClr val="373334"/>
                </a:solidFill>
              </a:rPr>
              <a:t> </a:t>
            </a:r>
            <a:r>
              <a:rPr lang="es" sz="2600"/>
              <a:t>활용방안 및 기대효과</a:t>
            </a:r>
            <a:endParaRPr sz="2600"/>
          </a:p>
        </p:txBody>
      </p:sp>
      <p:sp>
        <p:nvSpPr>
          <p:cNvPr id="933" name="Google Shape;933;p54"/>
          <p:cNvSpPr txBox="1"/>
          <p:nvPr>
            <p:ph idx="1" type="subTitle"/>
          </p:nvPr>
        </p:nvSpPr>
        <p:spPr>
          <a:xfrm>
            <a:off x="1629825" y="4183350"/>
            <a:ext cx="3646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learning-based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semiconductor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EDS AI system</a:t>
            </a:r>
            <a:endParaRPr/>
          </a:p>
        </p:txBody>
      </p:sp>
      <p:pic>
        <p:nvPicPr>
          <p:cNvPr id="934" name="Google Shape;934;p54"/>
          <p:cNvPicPr preferRelativeResize="0"/>
          <p:nvPr/>
        </p:nvPicPr>
        <p:blipFill rotWithShape="1">
          <a:blip r:embed="rId3">
            <a:alphaModFix/>
          </a:blip>
          <a:srcRect b="0" l="31536" r="18837" t="0"/>
          <a:stretch/>
        </p:blipFill>
        <p:spPr>
          <a:xfrm>
            <a:off x="5962651" y="536850"/>
            <a:ext cx="2857502" cy="40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5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5"/>
          <p:cNvSpPr txBox="1"/>
          <p:nvPr/>
        </p:nvSpPr>
        <p:spPr>
          <a:xfrm>
            <a:off x="5972775" y="517625"/>
            <a:ext cx="30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1" name="Google Shape;941;p55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05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활용방안 및 기대효과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2" name="Google Shape;942;p55"/>
          <p:cNvSpPr txBox="1"/>
          <p:nvPr/>
        </p:nvSpPr>
        <p:spPr>
          <a:xfrm>
            <a:off x="6270691" y="11304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활용방안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3" name="Google Shape;943;p55"/>
          <p:cNvSpPr txBox="1"/>
          <p:nvPr/>
        </p:nvSpPr>
        <p:spPr>
          <a:xfrm>
            <a:off x="6295900" y="1573200"/>
            <a:ext cx="27093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AI </a:t>
            </a: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알고리즘을 통해</a:t>
            </a:r>
            <a:endParaRPr b="1" sz="11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ㆍ</a:t>
            </a: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대량의 데이터</a:t>
            </a: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빠르게</a:t>
            </a: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 처리, 분석 가능</a:t>
            </a:r>
            <a:endParaRPr sz="11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ㆍ</a:t>
            </a: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24시간 제조</a:t>
            </a: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 운영 가능</a:t>
            </a:r>
            <a:endParaRPr sz="11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ㆍ수작업으로 인해 발생하는 2차 결함 감소</a:t>
            </a:r>
            <a:endParaRPr sz="11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ㆍ</a:t>
            </a:r>
            <a:r>
              <a:rPr b="1"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신뢰도 증가</a:t>
            </a:r>
            <a:endParaRPr b="1" sz="1100">
              <a:solidFill>
                <a:srgbClr val="01010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1010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b="1" lang="es" sz="1100">
                <a:solidFill>
                  <a:srgbClr val="0043C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비용 절감, 생산성 향상, 불량품 감소</a:t>
            </a:r>
            <a:endParaRPr b="1" sz="1100">
              <a:solidFill>
                <a:srgbClr val="0043C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4" name="Google Shape;944;p55"/>
          <p:cNvSpPr txBox="1"/>
          <p:nvPr/>
        </p:nvSpPr>
        <p:spPr>
          <a:xfrm>
            <a:off x="6270691" y="2883025"/>
            <a:ext cx="27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o Hyeon"/>
                <a:ea typeface="Do Hyeon"/>
                <a:cs typeface="Do Hyeon"/>
                <a:sym typeface="Do Hyeon"/>
              </a:rPr>
              <a:t>기대효과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5" name="Google Shape;945;p55"/>
          <p:cNvSpPr txBox="1"/>
          <p:nvPr/>
        </p:nvSpPr>
        <p:spPr>
          <a:xfrm>
            <a:off x="6295900" y="3332875"/>
            <a:ext cx="2709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Nanum Gothic"/>
                <a:ea typeface="Nanum Gothic"/>
                <a:cs typeface="Nanum Gothic"/>
                <a:sym typeface="Nanum Gothic"/>
              </a:rPr>
              <a:t>하루 $20,000 손실을 50% 감소 추정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anum Gothic"/>
                <a:ea typeface="Nanum Gothic"/>
                <a:cs typeface="Nanum Gothic"/>
                <a:sym typeface="Nanum Gothic"/>
              </a:rPr>
              <a:t>제조 공장이 하루에 $10,000 가치의 1,000개의 웨이퍼를 처리하면 2%의 수율 손실 발생 추정 [하루 $20,000의 손실]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anum Gothic"/>
                <a:ea typeface="Nanum Gothic"/>
                <a:cs typeface="Nanum Gothic"/>
                <a:sym typeface="Nanum Gothic"/>
              </a:rPr>
              <a:t>ㆍAI를 이용하면 </a:t>
            </a:r>
            <a:r>
              <a:rPr b="1" lang="es" sz="1100">
                <a:solidFill>
                  <a:srgbClr val="0043C1"/>
                </a:solidFill>
                <a:latin typeface="Nanum Gothic"/>
                <a:ea typeface="Nanum Gothic"/>
                <a:cs typeface="Nanum Gothic"/>
                <a:sym typeface="Nanum Gothic"/>
              </a:rPr>
              <a:t>수율 손실의 50%▼</a:t>
            </a:r>
            <a:endParaRPr b="1" sz="1100">
              <a:solidFill>
                <a:srgbClr val="0043C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anum Gothic"/>
                <a:ea typeface="Nanum Gothic"/>
                <a:cs typeface="Nanum Gothic"/>
                <a:sym typeface="Nanum Gothic"/>
              </a:rPr>
              <a:t>ㆍ잠재적 비용 </a:t>
            </a:r>
            <a:r>
              <a:rPr b="1" lang="es" sz="1100">
                <a:latin typeface="Nanum Gothic"/>
                <a:ea typeface="Nanum Gothic"/>
                <a:cs typeface="Nanum Gothic"/>
                <a:sym typeface="Nanum Gothic"/>
              </a:rPr>
              <a:t>약 300만~3000만 달러</a:t>
            </a:r>
            <a:r>
              <a:rPr lang="es" sz="1100">
                <a:latin typeface="Nanum Gothic"/>
                <a:ea typeface="Nanum Gothic"/>
                <a:cs typeface="Nanum Gothic"/>
                <a:sym typeface="Nanum Gothic"/>
              </a:rPr>
              <a:t> 절약 추정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6" name="Google Shape;946;p55"/>
          <p:cNvPicPr preferRelativeResize="0"/>
          <p:nvPr/>
        </p:nvPicPr>
        <p:blipFill rotWithShape="1">
          <a:blip r:embed="rId3">
            <a:alphaModFix/>
          </a:blip>
          <a:srcRect b="0" l="8474" r="7286" t="0"/>
          <a:stretch/>
        </p:blipFill>
        <p:spPr>
          <a:xfrm>
            <a:off x="369725" y="2208725"/>
            <a:ext cx="1712824" cy="9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247" y="2208725"/>
            <a:ext cx="1626728" cy="9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5"/>
          <p:cNvSpPr/>
          <p:nvPr/>
        </p:nvSpPr>
        <p:spPr>
          <a:xfrm>
            <a:off x="2163091" y="2493040"/>
            <a:ext cx="369300" cy="336600"/>
          </a:xfrm>
          <a:prstGeom prst="mathPlus">
            <a:avLst>
              <a:gd fmla="val 23520" name="adj1"/>
            </a:avLst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9" name="Google Shape;9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860" y="2238650"/>
            <a:ext cx="1025878" cy="9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5"/>
          <p:cNvSpPr/>
          <p:nvPr/>
        </p:nvSpPr>
        <p:spPr>
          <a:xfrm>
            <a:off x="4303088" y="2484493"/>
            <a:ext cx="568800" cy="401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55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952" name="Google Shape;952;p55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3" name="Google Shape;953;p55"/>
            <p:cNvSpPr txBox="1"/>
            <p:nvPr/>
          </p:nvSpPr>
          <p:spPr>
            <a:xfrm>
              <a:off x="44425" y="120075"/>
              <a:ext cx="1094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활용/기대효과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954" name="Google Shape;954;p55"/>
            <p:cNvSpPr txBox="1"/>
            <p:nvPr/>
          </p:nvSpPr>
          <p:spPr>
            <a:xfrm>
              <a:off x="1068177" y="139992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아쉬운 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55" name="Google Shape;955;p55"/>
            <p:cNvSpPr txBox="1"/>
            <p:nvPr/>
          </p:nvSpPr>
          <p:spPr>
            <a:xfrm>
              <a:off x="1911250" y="141300"/>
              <a:ext cx="1044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복서들의 소감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6"/>
          <p:cNvSpPr/>
          <p:nvPr/>
        </p:nvSpPr>
        <p:spPr>
          <a:xfrm>
            <a:off x="224275" y="858900"/>
            <a:ext cx="60024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1" name="Google Shape;961;p56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962" name="Google Shape;962;p56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3" name="Google Shape;963;p56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활용/기대효과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64" name="Google Shape;964;p56"/>
            <p:cNvSpPr txBox="1"/>
            <p:nvPr/>
          </p:nvSpPr>
          <p:spPr>
            <a:xfrm>
              <a:off x="1068177" y="118767"/>
              <a:ext cx="914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아쉬운 점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965" name="Google Shape;965;p56"/>
            <p:cNvSpPr txBox="1"/>
            <p:nvPr/>
          </p:nvSpPr>
          <p:spPr>
            <a:xfrm>
              <a:off x="1911250" y="141300"/>
              <a:ext cx="1044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복서들의 소감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966" name="Google Shape;966;p56"/>
          <p:cNvSpPr txBox="1"/>
          <p:nvPr/>
        </p:nvSpPr>
        <p:spPr>
          <a:xfrm>
            <a:off x="399175" y="1033650"/>
            <a:ext cx="4914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YOLOv6 모델의 우수한 성능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마무리 시점에 YOLOv6 장점 발견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15171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5171A"/>
                </a:solidFill>
                <a:latin typeface="Nanum Gothic"/>
                <a:ea typeface="Nanum Gothic"/>
                <a:cs typeface="Nanum Gothic"/>
                <a:sym typeface="Nanum Gothic"/>
              </a:rPr>
              <a:t>1. YOLOv6의 EfficientRep 백본과 Rep-PAN 넥은 산업용 애플리케이션에 대한 더 많은 사용 사례를 허용하는 것으로 알려져 있음</a:t>
            </a:r>
            <a:endParaRPr sz="1100">
              <a:solidFill>
                <a:srgbClr val="15171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5171A"/>
                </a:solidFill>
                <a:latin typeface="Nanum Gothic"/>
                <a:ea typeface="Nanum Gothic"/>
                <a:cs typeface="Nanum Gothic"/>
                <a:sym typeface="Nanum Gothic"/>
              </a:rPr>
              <a:t>2. 탐지 속도를 51% 향상시키는 앵커 없는 패러다임</a:t>
            </a:r>
            <a:endParaRPr sz="1100">
              <a:solidFill>
                <a:srgbClr val="15171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5171A"/>
                </a:solidFill>
                <a:latin typeface="Nanum Gothic"/>
                <a:ea typeface="Nanum Gothic"/>
                <a:cs typeface="Nanum Gothic"/>
                <a:sym typeface="Nanum Gothic"/>
              </a:rPr>
              <a:t>3. COCO데이터셋에서 YOLOv5s mAP 37.3, YOLOv6s mAP 43.1</a:t>
            </a:r>
            <a:endParaRPr sz="1100">
              <a:solidFill>
                <a:srgbClr val="15171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15171A"/>
                </a:solidFill>
                <a:latin typeface="Nanum Gothic"/>
                <a:ea typeface="Nanum Gothic"/>
                <a:cs typeface="Nanum Gothic"/>
                <a:sym typeface="Nanum Gothic"/>
              </a:rPr>
              <a:t>* </a:t>
            </a:r>
            <a:r>
              <a:rPr b="1" lang="es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rep(x,each=a) 는 벡터 x 의 각 성분을 a 번 반복한 벡터를 출력</a:t>
            </a:r>
            <a:endParaRPr b="1" sz="900">
              <a:solidFill>
                <a:srgbClr val="15171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실제로 커스텀데이터셋 학습 시 YOLOv6 Large6 finetune 모델이 성능과 속도 면에서 YOLOv5 Large보다 우수하였음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es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모델공부를 보충하여 YOLOv6를 커스텀데이터셋으로 훈련시키면 성능이 향상될 것으로 기대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7" name="Google Shape;967;p56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05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활용방안 및 기대효과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7"/>
          <p:cNvSpPr/>
          <p:nvPr/>
        </p:nvSpPr>
        <p:spPr>
          <a:xfrm>
            <a:off x="451200" y="808850"/>
            <a:ext cx="8241600" cy="39096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4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57"/>
          <p:cNvGrpSpPr/>
          <p:nvPr/>
        </p:nvGrpSpPr>
        <p:grpSpPr>
          <a:xfrm>
            <a:off x="-230975" y="-50250"/>
            <a:ext cx="6154500" cy="431100"/>
            <a:chOff x="-230975" y="-50250"/>
            <a:chExt cx="6154500" cy="431100"/>
          </a:xfrm>
        </p:grpSpPr>
        <p:sp>
          <p:nvSpPr>
            <p:cNvPr id="974" name="Google Shape;974;p57"/>
            <p:cNvSpPr/>
            <p:nvPr/>
          </p:nvSpPr>
          <p:spPr>
            <a:xfrm>
              <a:off x="-230975" y="-50250"/>
              <a:ext cx="6154500" cy="431100"/>
            </a:xfrm>
            <a:prstGeom prst="roundRect">
              <a:avLst>
                <a:gd fmla="val 16667" name="adj"/>
              </a:avLst>
            </a:prstGeom>
            <a:solidFill>
              <a:srgbClr val="0043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5" name="Google Shape;975;p57"/>
            <p:cNvSpPr txBox="1"/>
            <p:nvPr/>
          </p:nvSpPr>
          <p:spPr>
            <a:xfrm>
              <a:off x="44425" y="141309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활용/기대효과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76" name="Google Shape;976;p57"/>
            <p:cNvSpPr txBox="1"/>
            <p:nvPr/>
          </p:nvSpPr>
          <p:spPr>
            <a:xfrm>
              <a:off x="1068177" y="139992"/>
              <a:ext cx="914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rgbClr val="A4C2F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아쉬운 점</a:t>
              </a:r>
              <a:endParaRPr b="1" sz="900">
                <a:solidFill>
                  <a:srgbClr val="A4C2F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77" name="Google Shape;977;p57"/>
            <p:cNvSpPr txBox="1"/>
            <p:nvPr/>
          </p:nvSpPr>
          <p:spPr>
            <a:xfrm>
              <a:off x="1911250" y="120075"/>
              <a:ext cx="1044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복서들의 소감</a:t>
              </a:r>
              <a:endParaRPr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978" name="Google Shape;978;p57"/>
          <p:cNvSpPr txBox="1"/>
          <p:nvPr/>
        </p:nvSpPr>
        <p:spPr>
          <a:xfrm>
            <a:off x="712650" y="1136725"/>
            <a:ext cx="7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이현우 : </a:t>
            </a: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기존에 학습한 내용들을 프로젝트에 적용하면서 많은 도움이 되었습니다.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9" name="Google Shape;979;p57"/>
          <p:cNvSpPr txBox="1"/>
          <p:nvPr/>
        </p:nvSpPr>
        <p:spPr>
          <a:xfrm>
            <a:off x="712650" y="2340300"/>
            <a:ext cx="72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윤예은</a:t>
            </a: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YOLOv5가 더 입체적으로 다가왔습니다. 레이블링 방식에 따라 성능이 달라짐을 목도하고, 모델구조를 이루는 클래스와 함수들을 직접 분석하며 공부하니 생동감이 느껴졌고 흥미로웠습니다. 알고리즘 공부의 재미를 다시금 확인할 수 있어 유익한 시간이었습니다.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0" name="Google Shape;980;p57"/>
          <p:cNvSpPr txBox="1"/>
          <p:nvPr/>
        </p:nvSpPr>
        <p:spPr>
          <a:xfrm>
            <a:off x="712650" y="1624913"/>
            <a:ext cx="7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임지현</a:t>
            </a: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모델의 구조에 대해 깊이 공부를 많이 하게 되었고 labeling을 다르게 할수록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detect가 변하고 성능이 다르게 나오는 것이 흥미로웠다.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1" name="Google Shape;981;p57"/>
          <p:cNvSpPr txBox="1"/>
          <p:nvPr/>
        </p:nvSpPr>
        <p:spPr>
          <a:xfrm>
            <a:off x="712650" y="3271888"/>
            <a:ext cx="7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이주성</a:t>
            </a: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전처리부터 웹 구현 까지 전체적인 과정을 다 해서 좋았고 다양한 모델들의 구조 분석 및 구현을 해서 얻어가는게 많은 프로젝트 였다.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2" name="Google Shape;982;p57"/>
          <p:cNvSpPr txBox="1"/>
          <p:nvPr/>
        </p:nvSpPr>
        <p:spPr>
          <a:xfrm>
            <a:off x="712650" y="3988175"/>
            <a:ext cx="7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김형중</a:t>
            </a:r>
            <a:r>
              <a:rPr b="1" lang="es"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s">
                <a:latin typeface="Nanum Gothic"/>
                <a:ea typeface="Nanum Gothic"/>
                <a:cs typeface="Nanum Gothic"/>
                <a:sym typeface="Nanum Gothic"/>
              </a:rPr>
              <a:t>학원 수업시간에 배웠던 내용들을 실제로 적용시켜 보면서 진행해보니 즐거웠고 많은것들을 얻어갈 수 있었습니다. 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3" name="Google Shape;983;p57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05 </a:t>
            </a:r>
            <a:r>
              <a:rPr lang="es" sz="25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활용방안 및 기대효과</a:t>
            </a:r>
            <a:endParaRPr sz="25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58"/>
          <p:cNvPicPr preferRelativeResize="0"/>
          <p:nvPr/>
        </p:nvPicPr>
        <p:blipFill rotWithShape="1">
          <a:blip r:embed="rId3">
            <a:alphaModFix/>
          </a:blip>
          <a:srcRect b="17473" l="12766" r="3516" t="15681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8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8"/>
          <p:cNvSpPr txBox="1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>
                <a:solidFill>
                  <a:srgbClr val="252525"/>
                </a:solidFill>
              </a:rPr>
              <a:t>Thanks</a:t>
            </a:r>
            <a:r>
              <a:rPr lang="e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  <p:sp>
        <p:nvSpPr>
          <p:cNvPr id="991" name="Google Shape;991;p58"/>
          <p:cNvSpPr txBox="1"/>
          <p:nvPr>
            <p:ph type="ctrTitle"/>
          </p:nvPr>
        </p:nvSpPr>
        <p:spPr>
          <a:xfrm>
            <a:off x="1319850" y="3017644"/>
            <a:ext cx="68091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latin typeface="Spectral"/>
                <a:ea typeface="Spectral"/>
                <a:cs typeface="Spectral"/>
                <a:sym typeface="Spectral"/>
              </a:rPr>
              <a:t>Does </a:t>
            </a:r>
            <a:r>
              <a:rPr b="1" lang="es" sz="2000">
                <a:latin typeface="Spectral"/>
                <a:ea typeface="Spectral"/>
                <a:cs typeface="Spectral"/>
                <a:sym typeface="Spectral"/>
              </a:rPr>
              <a:t>a</a:t>
            </a:r>
            <a:r>
              <a:rPr b="1" lang="es" sz="2000">
                <a:latin typeface="Spectral"/>
                <a:ea typeface="Spectral"/>
                <a:cs typeface="Spectral"/>
                <a:sym typeface="Spectral"/>
              </a:rPr>
              <a:t>nyone</a:t>
            </a:r>
            <a:r>
              <a:rPr lang="es" sz="2000">
                <a:latin typeface="Spectral Light"/>
                <a:ea typeface="Spectral Light"/>
                <a:cs typeface="Spectral Light"/>
                <a:sym typeface="Spectral Light"/>
              </a:rPr>
              <a:t> have any questions?</a:t>
            </a:r>
            <a:endParaRPr sz="14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92" name="Google Shape;992;p58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BOUNDING BOXER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90CCFA"/>
                </a:solidFill>
              </a:rPr>
              <a:t>1.</a:t>
            </a:r>
            <a:r>
              <a:rPr lang="es">
                <a:solidFill>
                  <a:srgbClr val="373334"/>
                </a:solidFill>
              </a:rPr>
              <a:t> </a:t>
            </a:r>
            <a:r>
              <a:rPr lang="es"/>
              <a:t>프로젝트 개요</a:t>
            </a:r>
            <a:endParaRPr>
              <a:solidFill>
                <a:srgbClr val="373334"/>
              </a:solidFill>
            </a:endParaRPr>
          </a:p>
        </p:txBody>
      </p:sp>
      <p:sp>
        <p:nvSpPr>
          <p:cNvPr id="225" name="Google Shape;225;p27"/>
          <p:cNvSpPr txBox="1"/>
          <p:nvPr>
            <p:ph idx="1" type="subTitle"/>
          </p:nvPr>
        </p:nvSpPr>
        <p:spPr>
          <a:xfrm>
            <a:off x="1477425" y="4030950"/>
            <a:ext cx="3646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learning-based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semiconductor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EDS AI system</a:t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31536" r="18837" t="0"/>
          <a:stretch/>
        </p:blipFill>
        <p:spPr>
          <a:xfrm>
            <a:off x="5962651" y="536850"/>
            <a:ext cx="2857502" cy="40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01 </a:t>
            </a:r>
            <a:r>
              <a:rPr lang="e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1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1591650" y="616738"/>
            <a:ext cx="596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o Hyeon"/>
                <a:ea typeface="Do Hyeon"/>
                <a:cs typeface="Do Hyeon"/>
                <a:sym typeface="Do Hyeon"/>
              </a:rPr>
              <a:t>반도체 산업 동향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6300850" y="517614"/>
            <a:ext cx="26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반도체 산업 동향</a:t>
            </a:r>
            <a:endParaRPr sz="12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 amt="80000"/>
          </a:blip>
          <a:srcRect b="0" l="8983" r="0" t="10865"/>
          <a:stretch/>
        </p:blipFill>
        <p:spPr>
          <a:xfrm>
            <a:off x="5548775" y="2031675"/>
            <a:ext cx="3140191" cy="18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1008800" y="1673875"/>
            <a:ext cx="45819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Nanum Gothic"/>
                <a:ea typeface="Nanum Gothic"/>
                <a:cs typeface="Nanum Gothic"/>
                <a:sym typeface="Nanum Gothic"/>
              </a:rPr>
              <a:t>한국의 우수한 기술력과 경쟁력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Nanum Gothic"/>
                <a:ea typeface="Nanum Gothic"/>
                <a:cs typeface="Nanum Gothic"/>
                <a:sym typeface="Nanum Gothic"/>
              </a:rPr>
              <a:t>지속적인 </a:t>
            </a:r>
            <a:r>
              <a:rPr b="1" lang="es" sz="1900">
                <a:latin typeface="Nanum Gothic"/>
                <a:ea typeface="Nanum Gothic"/>
                <a:cs typeface="Nanum Gothic"/>
                <a:sym typeface="Nanum Gothic"/>
              </a:rPr>
              <a:t>연</a:t>
            </a:r>
            <a:r>
              <a:rPr b="1" lang="es" sz="1900">
                <a:latin typeface="Nanum Gothic"/>
                <a:ea typeface="Nanum Gothic"/>
                <a:cs typeface="Nanum Gothic"/>
                <a:sym typeface="Nanum Gothic"/>
              </a:rPr>
              <a:t>구개발(R&amp;D) </a:t>
            </a:r>
            <a:r>
              <a:rPr lang="es" sz="1900">
                <a:latin typeface="Nanum Gothic"/>
                <a:ea typeface="Nanum Gothic"/>
                <a:cs typeface="Nanum Gothic"/>
                <a:sym typeface="Nanum Gothic"/>
              </a:rPr>
              <a:t>투자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Nanum Gothic"/>
                <a:ea typeface="Nanum Gothic"/>
                <a:cs typeface="Nanum Gothic"/>
                <a:sym typeface="Nanum Gothic"/>
              </a:rPr>
              <a:t>인공지능, 5G, 자율주행 등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Nanum Gothic"/>
                <a:ea typeface="Nanum Gothic"/>
                <a:cs typeface="Nanum Gothic"/>
                <a:sym typeface="Nanum Gothic"/>
              </a:rPr>
              <a:t>기술 발전에 따라 </a:t>
            </a:r>
            <a:r>
              <a:rPr b="1" lang="es" sz="1900">
                <a:latin typeface="Nanum Gothic"/>
                <a:ea typeface="Nanum Gothic"/>
                <a:cs typeface="Nanum Gothic"/>
                <a:sym typeface="Nanum Gothic"/>
              </a:rPr>
              <a:t>반도체의 수요 증가 예상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70840" y="3247871"/>
            <a:ext cx="282159" cy="266298"/>
            <a:chOff x="-1960150" y="3956600"/>
            <a:chExt cx="308775" cy="291450"/>
          </a:xfrm>
        </p:grpSpPr>
        <p:sp>
          <p:nvSpPr>
            <p:cNvPr id="237" name="Google Shape;237;p28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670844" y="1762978"/>
            <a:ext cx="268861" cy="268704"/>
            <a:chOff x="-49764975" y="3183375"/>
            <a:chExt cx="299300" cy="299125"/>
          </a:xfrm>
        </p:grpSpPr>
        <p:sp>
          <p:nvSpPr>
            <p:cNvPr id="240" name="Google Shape;240;p28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670319" y="2496839"/>
            <a:ext cx="283180" cy="283091"/>
            <a:chOff x="-60255350" y="3733825"/>
            <a:chExt cx="316650" cy="316550"/>
          </a:xfrm>
        </p:grpSpPr>
        <p:sp>
          <p:nvSpPr>
            <p:cNvPr id="250" name="Google Shape;250;p28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/>
        </p:nvSpPr>
        <p:spPr>
          <a:xfrm>
            <a:off x="1617003" y="4005236"/>
            <a:ext cx="591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Nanum Gothic"/>
                <a:ea typeface="Nanum Gothic"/>
                <a:cs typeface="Nanum Gothic"/>
                <a:sym typeface="Nanum Gothic"/>
              </a:rPr>
              <a:t>웨이퍼가 포함하고 있는 </a:t>
            </a:r>
            <a:r>
              <a:rPr b="1" lang="es" sz="1600">
                <a:solidFill>
                  <a:srgbClr val="0043C1"/>
                </a:solidFill>
                <a:latin typeface="Nanum Gothic"/>
                <a:ea typeface="Nanum Gothic"/>
                <a:cs typeface="Nanum Gothic"/>
                <a:sym typeface="Nanum Gothic"/>
              </a:rPr>
              <a:t>반도체 칩의 </a:t>
            </a:r>
            <a:r>
              <a:rPr b="1" lang="es" sz="1600">
                <a:solidFill>
                  <a:schemeClr val="lt1"/>
                </a:solidFill>
                <a:highlight>
                  <a:srgbClr val="0043C1"/>
                </a:highlight>
                <a:latin typeface="Nanum Gothic"/>
                <a:ea typeface="Nanum Gothic"/>
                <a:cs typeface="Nanum Gothic"/>
                <a:sym typeface="Nanum Gothic"/>
              </a:rPr>
              <a:t>불량을 선별</a:t>
            </a:r>
            <a:r>
              <a:rPr b="1"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공정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수율을 높이기 위해 필요한 공정</a:t>
            </a:r>
            <a:endParaRPr b="1" sz="1600">
              <a:solidFill>
                <a:srgbClr val="0043C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2996114" y="1411675"/>
            <a:ext cx="1342800" cy="973800"/>
          </a:xfrm>
          <a:prstGeom prst="chevron">
            <a:avLst>
              <a:gd fmla="val 15382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3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산화공정</a:t>
            </a:r>
            <a:endParaRPr b="1" sz="1000"/>
          </a:p>
        </p:txBody>
      </p:sp>
      <p:sp>
        <p:nvSpPr>
          <p:cNvPr id="263" name="Google Shape;263;p29"/>
          <p:cNvSpPr/>
          <p:nvPr/>
        </p:nvSpPr>
        <p:spPr>
          <a:xfrm>
            <a:off x="4210627" y="1411675"/>
            <a:ext cx="1342800" cy="973800"/>
          </a:xfrm>
          <a:prstGeom prst="chevron">
            <a:avLst>
              <a:gd fmla="val 15382" name="adj"/>
            </a:avLst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3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포토공정</a:t>
            </a:r>
            <a:endParaRPr b="1" sz="1000"/>
          </a:p>
        </p:txBody>
      </p:sp>
      <p:sp>
        <p:nvSpPr>
          <p:cNvPr id="264" name="Google Shape;264;p29"/>
          <p:cNvSpPr/>
          <p:nvPr/>
        </p:nvSpPr>
        <p:spPr>
          <a:xfrm>
            <a:off x="5432106" y="1411675"/>
            <a:ext cx="1342800" cy="973800"/>
          </a:xfrm>
          <a:prstGeom prst="chevron">
            <a:avLst>
              <a:gd fmla="val 15382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9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식각공정</a:t>
            </a:r>
            <a:endParaRPr b="1" sz="1000"/>
          </a:p>
        </p:txBody>
      </p:sp>
      <p:sp>
        <p:nvSpPr>
          <p:cNvPr id="265" name="Google Shape;265;p29"/>
          <p:cNvSpPr/>
          <p:nvPr/>
        </p:nvSpPr>
        <p:spPr>
          <a:xfrm>
            <a:off x="2749102" y="2442556"/>
            <a:ext cx="1342800" cy="973800"/>
          </a:xfrm>
          <a:prstGeom prst="chevron">
            <a:avLst>
              <a:gd fmla="val 15382" name="adj"/>
            </a:avLst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박막공정</a:t>
            </a:r>
            <a:endParaRPr b="1" sz="1000"/>
          </a:p>
        </p:txBody>
      </p:sp>
      <p:sp>
        <p:nvSpPr>
          <p:cNvPr id="266" name="Google Shape;266;p29"/>
          <p:cNvSpPr/>
          <p:nvPr/>
        </p:nvSpPr>
        <p:spPr>
          <a:xfrm>
            <a:off x="3963616" y="2442556"/>
            <a:ext cx="1342800" cy="973800"/>
          </a:xfrm>
          <a:prstGeom prst="chevron">
            <a:avLst>
              <a:gd fmla="val 15382" name="adj"/>
            </a:avLst>
          </a:prstGeom>
          <a:solidFill>
            <a:srgbClr val="99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금속배선 공정</a:t>
            </a:r>
            <a:endParaRPr b="1" sz="1000"/>
          </a:p>
        </p:txBody>
      </p:sp>
      <p:sp>
        <p:nvSpPr>
          <p:cNvPr id="267" name="Google Shape;267;p29"/>
          <p:cNvSpPr/>
          <p:nvPr/>
        </p:nvSpPr>
        <p:spPr>
          <a:xfrm>
            <a:off x="6399608" y="2442556"/>
            <a:ext cx="1342800" cy="973800"/>
          </a:xfrm>
          <a:prstGeom prst="chevron">
            <a:avLst>
              <a:gd fmla="val 15382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패키징</a:t>
            </a:r>
            <a:endParaRPr b="1" sz="1000"/>
          </a:p>
        </p:txBody>
      </p:sp>
      <p:sp>
        <p:nvSpPr>
          <p:cNvPr id="268" name="Google Shape;268;p29"/>
          <p:cNvSpPr/>
          <p:nvPr/>
        </p:nvSpPr>
        <p:spPr>
          <a:xfrm>
            <a:off x="1781600" y="1411675"/>
            <a:ext cx="1342800" cy="973800"/>
          </a:xfrm>
          <a:prstGeom prst="chevron">
            <a:avLst>
              <a:gd fmla="val 15382" name="adj"/>
            </a:avLst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3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웨이퍼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공정</a:t>
            </a:r>
            <a:endParaRPr b="1" sz="1300"/>
          </a:p>
        </p:txBody>
      </p:sp>
      <p:sp>
        <p:nvSpPr>
          <p:cNvPr id="269" name="Google Shape;269;p29"/>
          <p:cNvSpPr/>
          <p:nvPr/>
        </p:nvSpPr>
        <p:spPr>
          <a:xfrm>
            <a:off x="5171364" y="2442510"/>
            <a:ext cx="1342800" cy="973800"/>
          </a:xfrm>
          <a:prstGeom prst="chevron">
            <a:avLst>
              <a:gd fmla="val 15382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EDS</a:t>
            </a:r>
            <a:endParaRPr b="1" sz="1000"/>
          </a:p>
        </p:txBody>
      </p:sp>
      <p:sp>
        <p:nvSpPr>
          <p:cNvPr id="270" name="Google Shape;270;p29"/>
          <p:cNvSpPr/>
          <p:nvPr/>
        </p:nvSpPr>
        <p:spPr>
          <a:xfrm>
            <a:off x="5182923" y="2442513"/>
            <a:ext cx="1342800" cy="973800"/>
          </a:xfrm>
          <a:prstGeom prst="chevron">
            <a:avLst>
              <a:gd fmla="val 15382" name="adj"/>
            </a:avLst>
          </a:prstGeom>
          <a:solidFill>
            <a:srgbClr val="0043C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EDS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1591650" y="600913"/>
            <a:ext cx="596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o Hyeon"/>
                <a:ea typeface="Do Hyeon"/>
                <a:cs typeface="Do Hyeon"/>
                <a:sym typeface="Do Hyeon"/>
              </a:rPr>
              <a:t>반도체 8대 공정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6300850" y="517614"/>
            <a:ext cx="26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불량을 선별하는 EDS 공정</a:t>
            </a:r>
            <a:endParaRPr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3" name="Google Shape;273;p29"/>
          <p:cNvSpPr/>
          <p:nvPr/>
        </p:nvSpPr>
        <p:spPr>
          <a:xfrm flipH="1" rot="-5400000">
            <a:off x="5577675" y="3313450"/>
            <a:ext cx="360300" cy="591900"/>
          </a:xfrm>
          <a:prstGeom prst="bentUpArrow">
            <a:avLst>
              <a:gd fmla="val 25000" name="adj1"/>
              <a:gd fmla="val 24041" name="adj2"/>
              <a:gd fmla="val 25000" name="adj3"/>
            </a:avLst>
          </a:prstGeom>
          <a:solidFill>
            <a:srgbClr val="252525"/>
          </a:solidFill>
          <a:ln cap="flat" cmpd="sng" w="9525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3211644" y="3606352"/>
            <a:ext cx="272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EDS 공정이란?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5" name="Google Shape;275;p29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01 </a:t>
            </a:r>
            <a:r>
              <a:rPr lang="e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1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811050" y="1681695"/>
            <a:ext cx="1703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수작업</a:t>
            </a:r>
            <a:endParaRPr b="1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작업자의 검사력 차이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2차 결함 발생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811049" y="2647747"/>
            <a:ext cx="1703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제조 및 제조과정</a:t>
            </a:r>
            <a:endParaRPr b="1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공정, 설비상의 문제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공정의 step수 증가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30"/>
          <p:cNvSpPr txBox="1"/>
          <p:nvPr>
            <p:ph idx="4294967295" type="body"/>
          </p:nvPr>
        </p:nvSpPr>
        <p:spPr>
          <a:xfrm>
            <a:off x="816525" y="3495733"/>
            <a:ext cx="17031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비용</a:t>
            </a:r>
            <a:endParaRPr b="1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 장비 비용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인건비 </a:t>
            </a:r>
            <a:endParaRPr sz="1200">
              <a:solidFill>
                <a:srgbClr val="25252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3" name="Google Shape;283;p30"/>
          <p:cNvGrpSpPr/>
          <p:nvPr/>
        </p:nvGrpSpPr>
        <p:grpSpPr>
          <a:xfrm flipH="1">
            <a:off x="2724478" y="1568266"/>
            <a:ext cx="2730003" cy="863484"/>
            <a:chOff x="5599475" y="763625"/>
            <a:chExt cx="3223525" cy="1128000"/>
          </a:xfrm>
        </p:grpSpPr>
        <p:sp>
          <p:nvSpPr>
            <p:cNvPr id="284" name="Google Shape;284;p30"/>
            <p:cNvSpPr/>
            <p:nvPr/>
          </p:nvSpPr>
          <p:spPr>
            <a:xfrm>
              <a:off x="5599475" y="76362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7776300" y="804219"/>
              <a:ext cx="1046700" cy="1046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93354" y="921274"/>
              <a:ext cx="812700" cy="812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87" name="Google Shape;287;p30"/>
          <p:cNvGrpSpPr/>
          <p:nvPr/>
        </p:nvGrpSpPr>
        <p:grpSpPr>
          <a:xfrm flipH="1">
            <a:off x="2724478" y="2520644"/>
            <a:ext cx="2749461" cy="863484"/>
            <a:chOff x="5576500" y="2007750"/>
            <a:chExt cx="3246500" cy="1128000"/>
          </a:xfrm>
        </p:grpSpPr>
        <p:sp>
          <p:nvSpPr>
            <p:cNvPr id="288" name="Google Shape;288;p30"/>
            <p:cNvSpPr/>
            <p:nvPr/>
          </p:nvSpPr>
          <p:spPr>
            <a:xfrm>
              <a:off x="5576500" y="2007750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776300" y="2048400"/>
              <a:ext cx="1046700" cy="1046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7893354" y="2165455"/>
              <a:ext cx="812700" cy="812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flipH="1">
            <a:off x="2724478" y="3473021"/>
            <a:ext cx="2730003" cy="863484"/>
            <a:chOff x="5599475" y="3251875"/>
            <a:chExt cx="3223525" cy="1128000"/>
          </a:xfrm>
        </p:grpSpPr>
        <p:sp>
          <p:nvSpPr>
            <p:cNvPr id="292" name="Google Shape;292;p30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95" name="Google Shape;295;p30"/>
          <p:cNvSpPr txBox="1"/>
          <p:nvPr>
            <p:ph type="title"/>
          </p:nvPr>
        </p:nvSpPr>
        <p:spPr>
          <a:xfrm flipH="1">
            <a:off x="2812447" y="1751260"/>
            <a:ext cx="6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31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5664800" y="1589917"/>
            <a:ext cx="2836200" cy="2768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E2F3"/>
              </a:solidFill>
              <a:highlight>
                <a:srgbClr val="CFE2F3"/>
              </a:highlight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5503250" y="2142978"/>
            <a:ext cx="3189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컴퓨터 비전</a:t>
            </a:r>
            <a:r>
              <a:rPr lang="e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이용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43C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객체탐지 AI 모델</a:t>
            </a:r>
            <a:r>
              <a:rPr lang="e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구축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EDS 공정 문제 해결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수율▲ 비용▼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솔루션 제시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134450" y="829525"/>
            <a:ext cx="151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기존 반도체 산업의</a:t>
            </a:r>
            <a:endParaRPr b="1" sz="15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문제점</a:t>
            </a:r>
            <a:endParaRPr sz="25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5938850" y="998875"/>
            <a:ext cx="231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프로젝트의 목적</a:t>
            </a:r>
            <a:endParaRPr sz="25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 flipH="1">
            <a:off x="2812447" y="2720635"/>
            <a:ext cx="6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31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1" name="Google Shape;301;p30"/>
          <p:cNvSpPr txBox="1"/>
          <p:nvPr>
            <p:ph type="title"/>
          </p:nvPr>
        </p:nvSpPr>
        <p:spPr>
          <a:xfrm flipH="1">
            <a:off x="2812447" y="3656260"/>
            <a:ext cx="6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31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2" name="Google Shape;302;p30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01 </a:t>
            </a:r>
            <a:r>
              <a:rPr lang="e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1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/>
        </p:nvSpPr>
        <p:spPr>
          <a:xfrm>
            <a:off x="1494475" y="1055150"/>
            <a:ext cx="1589700" cy="3345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6300850" y="517614"/>
            <a:ext cx="26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43C1"/>
                </a:solidFill>
                <a:latin typeface="Do Hyeon"/>
                <a:ea typeface="Do Hyeon"/>
                <a:cs typeface="Do Hyeon"/>
                <a:sym typeface="Do Hyeon"/>
              </a:rPr>
              <a:t>Skill Set</a:t>
            </a:r>
            <a:endParaRPr sz="1600">
              <a:solidFill>
                <a:srgbClr val="0043C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12082" l="0" r="0" t="7044"/>
          <a:stretch/>
        </p:blipFill>
        <p:spPr>
          <a:xfrm>
            <a:off x="1546358" y="2288087"/>
            <a:ext cx="731545" cy="22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b="10865" l="0" r="0" t="10795"/>
          <a:stretch/>
        </p:blipFill>
        <p:spPr>
          <a:xfrm>
            <a:off x="1555356" y="1635905"/>
            <a:ext cx="722603" cy="56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005" y="1627106"/>
            <a:ext cx="621454" cy="71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3663" y="3354341"/>
            <a:ext cx="754548" cy="67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7">
            <a:alphaModFix/>
          </a:blip>
          <a:srcRect b="36672" l="39954" r="6752" t="41227"/>
          <a:stretch/>
        </p:blipFill>
        <p:spPr>
          <a:xfrm>
            <a:off x="3488143" y="4095328"/>
            <a:ext cx="745592" cy="1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 rotWithShape="1">
          <a:blip r:embed="rId8">
            <a:alphaModFix/>
          </a:blip>
          <a:srcRect b="29103" l="0" r="0" t="0"/>
          <a:stretch/>
        </p:blipFill>
        <p:spPr>
          <a:xfrm>
            <a:off x="2689783" y="3354128"/>
            <a:ext cx="745576" cy="67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8">
            <a:alphaModFix/>
          </a:blip>
          <a:srcRect b="0" l="0" r="0" t="73749"/>
          <a:stretch/>
        </p:blipFill>
        <p:spPr>
          <a:xfrm>
            <a:off x="2745877" y="4054107"/>
            <a:ext cx="633397" cy="20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5914" y="3347517"/>
            <a:ext cx="745575" cy="68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10">
            <a:alphaModFix/>
          </a:blip>
          <a:srcRect b="33530" l="3419" r="3910" t="33012"/>
          <a:stretch/>
        </p:blipFill>
        <p:spPr>
          <a:xfrm>
            <a:off x="1965715" y="4053232"/>
            <a:ext cx="633398" cy="21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 rotWithShape="1">
          <a:blip r:embed="rId11">
            <a:alphaModFix/>
          </a:blip>
          <a:srcRect b="37116" l="3977" r="3746" t="33859"/>
          <a:stretch/>
        </p:blipFill>
        <p:spPr>
          <a:xfrm>
            <a:off x="3855081" y="2263209"/>
            <a:ext cx="674703" cy="21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 rotWithShape="1">
          <a:blip r:embed="rId12">
            <a:alphaModFix/>
          </a:blip>
          <a:srcRect b="20300" l="18266" r="19370" t="17940"/>
          <a:stretch/>
        </p:blipFill>
        <p:spPr>
          <a:xfrm>
            <a:off x="3855081" y="1591416"/>
            <a:ext cx="674705" cy="66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13">
            <a:alphaModFix/>
          </a:blip>
          <a:srcRect b="5765" l="0" r="0" t="6345"/>
          <a:stretch/>
        </p:blipFill>
        <p:spPr>
          <a:xfrm>
            <a:off x="4636034" y="1602760"/>
            <a:ext cx="699848" cy="64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14">
            <a:alphaModFix/>
          </a:blip>
          <a:srcRect b="0" l="0" r="1224" t="0"/>
          <a:stretch/>
        </p:blipFill>
        <p:spPr>
          <a:xfrm>
            <a:off x="2309785" y="2379047"/>
            <a:ext cx="722604" cy="2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 rotWithShape="1">
          <a:blip r:embed="rId15">
            <a:alphaModFix/>
          </a:blip>
          <a:srcRect b="0" l="23395" r="0" t="14059"/>
          <a:stretch/>
        </p:blipFill>
        <p:spPr>
          <a:xfrm>
            <a:off x="4634535" y="2372885"/>
            <a:ext cx="717036" cy="13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51422" y="1558889"/>
            <a:ext cx="899243" cy="47625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4869500" y="2812384"/>
            <a:ext cx="2613900" cy="3345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Annotation Tool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84310" y="2180787"/>
            <a:ext cx="1465882" cy="30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6122360" y="1055150"/>
            <a:ext cx="1589700" cy="3540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Pretrained Model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3807602" y="1055150"/>
            <a:ext cx="1591500" cy="3540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공유 문서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1792102" y="2812384"/>
            <a:ext cx="2550000" cy="3540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프레임워크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83124" y="3383012"/>
            <a:ext cx="629935" cy="62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53881" y="4100770"/>
            <a:ext cx="675405" cy="13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770368" y="4087613"/>
            <a:ext cx="663370" cy="17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 rotWithShape="1">
          <a:blip r:embed="rId21">
            <a:alphaModFix/>
          </a:blip>
          <a:srcRect b="7962" l="0" r="0" t="14883"/>
          <a:stretch/>
        </p:blipFill>
        <p:spPr>
          <a:xfrm>
            <a:off x="5787466" y="3347517"/>
            <a:ext cx="629154" cy="7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498617" y="3383003"/>
            <a:ext cx="824352" cy="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>
            <p:ph type="title"/>
          </p:nvPr>
        </p:nvSpPr>
        <p:spPr>
          <a:xfrm>
            <a:off x="5474525" y="58075"/>
            <a:ext cx="3523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0CCFA"/>
                </a:solidFill>
                <a:latin typeface="Do Hyeon"/>
                <a:ea typeface="Do Hyeon"/>
                <a:cs typeface="Do Hyeon"/>
                <a:sym typeface="Do Hyeon"/>
              </a:rPr>
              <a:t>01 </a:t>
            </a:r>
            <a:r>
              <a:rPr lang="e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100">
              <a:solidFill>
                <a:srgbClr val="90CCF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90CCFA"/>
                </a:solidFill>
              </a:rPr>
              <a:t>2</a:t>
            </a:r>
            <a:r>
              <a:rPr lang="es">
                <a:solidFill>
                  <a:srgbClr val="90CCFA"/>
                </a:solidFill>
              </a:rPr>
              <a:t>.</a:t>
            </a:r>
            <a:r>
              <a:rPr lang="es">
                <a:solidFill>
                  <a:srgbClr val="373334"/>
                </a:solidFill>
              </a:rPr>
              <a:t> </a:t>
            </a:r>
            <a:r>
              <a:rPr lang="es"/>
              <a:t>데이터 탐색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					전처리</a:t>
            </a:r>
            <a:endParaRPr/>
          </a:p>
        </p:txBody>
      </p:sp>
      <p:sp>
        <p:nvSpPr>
          <p:cNvPr id="340" name="Google Shape;340;p32"/>
          <p:cNvSpPr txBox="1"/>
          <p:nvPr>
            <p:ph idx="1" type="subTitle"/>
          </p:nvPr>
        </p:nvSpPr>
        <p:spPr>
          <a:xfrm>
            <a:off x="1629825" y="4183350"/>
            <a:ext cx="3646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learning-based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semiconductor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EDS AI system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3">
            <a:alphaModFix/>
          </a:blip>
          <a:srcRect b="0" l="31536" r="18837" t="0"/>
          <a:stretch/>
        </p:blipFill>
        <p:spPr>
          <a:xfrm>
            <a:off x="5962651" y="536850"/>
            <a:ext cx="2857502" cy="40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